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font" Target="fonts/Roboto-boldItalic.fntdata"/><Relationship Id="rId49"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Italic.fntdata"/><Relationship Id="rId5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astml.com/preparing-continuous-features-for-neural-networks-with-rankgaus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772ea2764_2_8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Slides can vary as per your presentation, but header and footer should be consistent</a:t>
            </a:r>
            <a:endParaRPr/>
          </a:p>
        </p:txBody>
      </p:sp>
      <p:sp>
        <p:nvSpPr>
          <p:cNvPr id="137" name="Google Shape;137;ga772ea2764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2a3975ef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2a3975ef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2a3975e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2a3975e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2a3975ef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2a3975ef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b32d40bf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b32d40bf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2a3975e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2a3975e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2a3975ef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2a3975ef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b32d40b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b32d40b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b32d40b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b32d40b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b32d40b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b32d40bf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b32d40bf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b32d40bf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rPr>
              <a:t>from this result, we can see data are somehow normalized and also clipped at [-10,10].</a:t>
            </a:r>
            <a:endParaRPr b="1" sz="1300">
              <a:solidFill>
                <a:schemeClr val="dk1"/>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11e7c81cc_1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a11e7c81cc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b32d40bf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b32d40bf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Next, we can use stripplot to show the relationship of a feature and a target with respect to dosage and time. Since, this is a multilabel probelm, we only show one label here, which is target 71. We will see later this target is contributing the most to the loss. For the feature, we chose two random g and c features. We can do this with other features and labels to get more insight.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b32d40b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b32d40b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b0890d4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b0890d4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b32d40bf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b32d40bf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Below are some scored targets which are used to train the main model. As we can see, the targets are very imbalanced and there are only a few </a:t>
            </a:r>
            <a:r>
              <a:rPr lang="en" sz="1400">
                <a:solidFill>
                  <a:schemeClr val="dk1"/>
                </a:solidFill>
                <a:latin typeface="Calibri"/>
                <a:ea typeface="Calibri"/>
                <a:cs typeface="Calibri"/>
                <a:sym typeface="Calibri"/>
              </a:rPr>
              <a:t>positive examples in some labels.</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b32d40bf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b32d40bf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b32d40bf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b32d40bf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is also very imbalanced and very few are positive integers.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b32d40bf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b32d40bf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there are fewer positive examples in non-scored dataset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b32d40bf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b32d40bf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b32d40bf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b32d40bf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b32d40bf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b32d40bf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http://fastml.com/preparing-continuous-features-for-neural-networks-with-rankgauss/</a:t>
            </a:r>
            <a:endParaRPr/>
          </a:p>
          <a:p>
            <a:pPr indent="0" lvl="0" marL="0" rtl="0" algn="l">
              <a:spcBef>
                <a:spcPts val="0"/>
              </a:spcBef>
              <a:spcAft>
                <a:spcPts val="0"/>
              </a:spcAft>
              <a:buNone/>
            </a:pPr>
            <a:r>
              <a:rPr lang="en"/>
              <a:t>First, let me explain what is the rankgauss method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2a3975e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2a3975e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b32d40bf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b32d40bf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appears that we were able to transform the distribution of each data to resemble a normal distribution, as intended. So, let’s enter the data into the benchmarking method to see the improvement.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b32d40bf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b32d40bf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b32d40bf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b32d40bf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b32d40bf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b32d40bf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b32d40bf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b32d40bf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b32d40bf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b32d40bf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b32d40bf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b32d40bf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11e7c81c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11e7c81c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772ea2764_2_1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a772ea2764_2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11e7c81c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11e7c81c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2a3975e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2a3975e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a3975e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a3975e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2a3975e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2a3975e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2a3975e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2a3975e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4" name="Google Shape;64;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67" name="Google Shape;67;p14"/>
          <p:cNvCxnSpPr/>
          <p:nvPr/>
        </p:nvCxnSpPr>
        <p:spPr>
          <a:xfrm>
            <a:off x="0" y="4550228"/>
            <a:ext cx="9144000" cy="0"/>
          </a:xfrm>
          <a:prstGeom prst="straightConnector1">
            <a:avLst/>
          </a:prstGeom>
          <a:noFill/>
          <a:ln cap="flat" cmpd="sng" w="38100">
            <a:solidFill>
              <a:srgbClr val="FFCC0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15"/>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5"/>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1" name="Google Shape;71;p15"/>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15"/>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3" name="Google Shape;73;p15"/>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 name="Google Shape;74;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625"/>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61950" lvl="0" marL="457200" algn="l">
              <a:lnSpc>
                <a:spcPct val="90000"/>
              </a:lnSpc>
              <a:spcBef>
                <a:spcPts val="0"/>
              </a:spcBef>
              <a:spcAft>
                <a:spcPts val="0"/>
              </a:spcAft>
              <a:buClr>
                <a:schemeClr val="dk1"/>
              </a:buClr>
              <a:buSzPts val="2100"/>
              <a:buChar char="•"/>
              <a:defRPr/>
            </a:lvl1pPr>
            <a:lvl2pPr indent="-342900" lvl="1" marL="914400" algn="l">
              <a:lnSpc>
                <a:spcPct val="90000"/>
              </a:lnSpc>
              <a:spcBef>
                <a:spcPts val="0"/>
              </a:spcBef>
              <a:spcAft>
                <a:spcPts val="0"/>
              </a:spcAft>
              <a:buClr>
                <a:schemeClr val="dk1"/>
              </a:buClr>
              <a:buSzPts val="1800"/>
              <a:buChar char="•"/>
              <a:defRPr/>
            </a:lvl2pPr>
            <a:lvl3pPr indent="-323850" lvl="2" marL="1371600" algn="l">
              <a:lnSpc>
                <a:spcPct val="90000"/>
              </a:lnSpc>
              <a:spcBef>
                <a:spcPts val="0"/>
              </a:spcBef>
              <a:spcAft>
                <a:spcPts val="0"/>
              </a:spcAft>
              <a:buClr>
                <a:schemeClr val="dk1"/>
              </a:buClr>
              <a:buSzPts val="1500"/>
              <a:buChar char="•"/>
              <a:defRPr/>
            </a:lvl3pPr>
            <a:lvl4pPr indent="-314325" lvl="3" marL="1828800" algn="l">
              <a:lnSpc>
                <a:spcPct val="90000"/>
              </a:lnSpc>
              <a:spcBef>
                <a:spcPts val="0"/>
              </a:spcBef>
              <a:spcAft>
                <a:spcPts val="0"/>
              </a:spcAft>
              <a:buClr>
                <a:schemeClr val="dk1"/>
              </a:buClr>
              <a:buSzPts val="1350"/>
              <a:buChar char="•"/>
              <a:defRPr/>
            </a:lvl4pPr>
            <a:lvl5pPr indent="-314325" lvl="4" marL="2286000" algn="l">
              <a:lnSpc>
                <a:spcPct val="90000"/>
              </a:lnSpc>
              <a:spcBef>
                <a:spcPts val="0"/>
              </a:spcBef>
              <a:spcAft>
                <a:spcPts val="0"/>
              </a:spcAft>
              <a:buClr>
                <a:schemeClr val="dk1"/>
              </a:buClr>
              <a:buSzPts val="1350"/>
              <a:buChar char="•"/>
              <a:defRPr/>
            </a:lvl5pPr>
            <a:lvl6pPr indent="-314325" lvl="5" marL="2743200" algn="l">
              <a:lnSpc>
                <a:spcPct val="90000"/>
              </a:lnSpc>
              <a:spcBef>
                <a:spcPts val="0"/>
              </a:spcBef>
              <a:spcAft>
                <a:spcPts val="0"/>
              </a:spcAft>
              <a:buClr>
                <a:schemeClr val="dk1"/>
              </a:buClr>
              <a:buSzPts val="1350"/>
              <a:buChar char="•"/>
              <a:defRPr/>
            </a:lvl6pPr>
            <a:lvl7pPr indent="-314325" lvl="6" marL="3200400" algn="l">
              <a:lnSpc>
                <a:spcPct val="90000"/>
              </a:lnSpc>
              <a:spcBef>
                <a:spcPts val="0"/>
              </a:spcBef>
              <a:spcAft>
                <a:spcPts val="0"/>
              </a:spcAft>
              <a:buClr>
                <a:schemeClr val="dk1"/>
              </a:buClr>
              <a:buSzPts val="1350"/>
              <a:buChar char="•"/>
              <a:defRPr/>
            </a:lvl7pPr>
            <a:lvl8pPr indent="-314325" lvl="7" marL="3657600" algn="l">
              <a:lnSpc>
                <a:spcPct val="90000"/>
              </a:lnSpc>
              <a:spcBef>
                <a:spcPts val="0"/>
              </a:spcBef>
              <a:spcAft>
                <a:spcPts val="0"/>
              </a:spcAft>
              <a:buClr>
                <a:schemeClr val="dk1"/>
              </a:buClr>
              <a:buSzPts val="1350"/>
              <a:buChar char="•"/>
              <a:defRPr/>
            </a:lvl8pPr>
            <a:lvl9pPr indent="-314325" lvl="8" marL="4114800" algn="l">
              <a:lnSpc>
                <a:spcPct val="90000"/>
              </a:lnSpc>
              <a:spcBef>
                <a:spcPts val="0"/>
              </a:spcBef>
              <a:spcAft>
                <a:spcPts val="0"/>
              </a:spcAft>
              <a:buClr>
                <a:schemeClr val="dk1"/>
              </a:buClr>
              <a:buSzPts val="1350"/>
              <a:buChar char="•"/>
              <a:defRPr/>
            </a:lvl9pPr>
          </a:lstStyle>
          <a:p/>
        </p:txBody>
      </p:sp>
      <p:sp>
        <p:nvSpPr>
          <p:cNvPr id="86" name="Google Shape;86;p17"/>
          <p:cNvSpPr txBox="1"/>
          <p:nvPr>
            <p:ph idx="12" type="sldNum"/>
          </p:nvPr>
        </p:nvSpPr>
        <p:spPr>
          <a:xfrm>
            <a:off x="8472457" y="4663217"/>
            <a:ext cx="548700" cy="393525"/>
          </a:xfrm>
          <a:prstGeom prst="rect">
            <a:avLst/>
          </a:prstGeom>
          <a:noFill/>
          <a:ln>
            <a:noFill/>
          </a:ln>
        </p:spPr>
        <p:txBody>
          <a:bodyPr anchorCtr="0" anchor="ctr" bIns="91425" lIns="91425" spcFirstLastPara="1" rIns="91425" wrap="square" tIns="914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18"/>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8"/>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90" name="Google Shape;90;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 name="Shape 93"/>
        <p:cNvGrpSpPr/>
        <p:nvPr/>
      </p:nvGrpSpPr>
      <p:grpSpPr>
        <a:xfrm>
          <a:off x="0" y="0"/>
          <a:ext cx="0" cy="0"/>
          <a:chOff x="0" y="0"/>
          <a:chExt cx="0" cy="0"/>
        </a:xfrm>
      </p:grpSpPr>
      <p:sp>
        <p:nvSpPr>
          <p:cNvPr id="94" name="Google Shape;94;p1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9"/>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 name="Google Shape;96;p19"/>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2"/>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12" name="Google Shape;112;p22"/>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3" name="Google Shape;113;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23"/>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9" name="Google Shape;119;p23"/>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20" name="Google Shape;120;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4"/>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6" name="Google Shape;126;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5"/>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5"/>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2" name="Google Shape;132;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1.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nvSpPr>
        <p:spPr>
          <a:xfrm>
            <a:off x="0" y="4587046"/>
            <a:ext cx="9144000" cy="556454"/>
          </a:xfrm>
          <a:prstGeom prst="rect">
            <a:avLst/>
          </a:prstGeom>
          <a:solidFill>
            <a:srgbClr val="991B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57" name="Google Shape;57;p13"/>
          <p:cNvSpPr/>
          <p:nvPr/>
        </p:nvSpPr>
        <p:spPr>
          <a:xfrm>
            <a:off x="1630004" y="4646693"/>
            <a:ext cx="164019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 sz="1200" u="none" cap="none" strike="noStrike">
                <a:solidFill>
                  <a:schemeClr val="lt1"/>
                </a:solidFill>
                <a:latin typeface="Helvetica Neue"/>
                <a:ea typeface="Helvetica Neue"/>
                <a:cs typeface="Helvetica Neue"/>
                <a:sym typeface="Helvetica Neue"/>
              </a:rPr>
              <a:t>Information Retrieval </a:t>
            </a:r>
            <a:endParaRPr/>
          </a:p>
          <a:p>
            <a:pPr indent="0" lvl="0" marL="0" marR="0" rtl="0" algn="l">
              <a:spcBef>
                <a:spcPts val="0"/>
              </a:spcBef>
              <a:spcAft>
                <a:spcPts val="0"/>
              </a:spcAft>
              <a:buNone/>
            </a:pPr>
            <a:r>
              <a:rPr b="0" i="1" lang="en" sz="1200">
                <a:solidFill>
                  <a:schemeClr val="lt1"/>
                </a:solidFill>
                <a:latin typeface="Helvetica Neue"/>
                <a:ea typeface="Helvetica Neue"/>
                <a:cs typeface="Helvetica Neue"/>
                <a:sym typeface="Helvetica Neue"/>
              </a:rPr>
              <a:t>and</a:t>
            </a:r>
            <a:r>
              <a:rPr b="0" i="1" lang="en" sz="1200">
                <a:solidFill>
                  <a:schemeClr val="lt1"/>
                </a:solidFill>
                <a:latin typeface="Helvetica Neue"/>
                <a:ea typeface="Helvetica Neue"/>
                <a:cs typeface="Helvetica Neue"/>
                <a:sym typeface="Helvetica Neue"/>
              </a:rPr>
              <a:t> Data Science</a:t>
            </a:r>
            <a:endParaRPr b="0" i="1" sz="1050" u="none">
              <a:solidFill>
                <a:schemeClr val="lt1"/>
              </a:solidFill>
              <a:latin typeface="Helvetica Neue"/>
              <a:ea typeface="Helvetica Neue"/>
              <a:cs typeface="Helvetica Neue"/>
              <a:sym typeface="Helvetica Neue"/>
            </a:endParaRPr>
          </a:p>
        </p:txBody>
      </p:sp>
      <p:pic>
        <p:nvPicPr>
          <p:cNvPr id="58" name="Google Shape;58;p13"/>
          <p:cNvPicPr preferRelativeResize="0"/>
          <p:nvPr/>
        </p:nvPicPr>
        <p:blipFill rotWithShape="1">
          <a:blip r:embed="rId1">
            <a:alphaModFix/>
          </a:blip>
          <a:srcRect b="0" l="0" r="0" t="0"/>
          <a:stretch/>
        </p:blipFill>
        <p:spPr>
          <a:xfrm>
            <a:off x="8103561" y="204610"/>
            <a:ext cx="801189" cy="822960"/>
          </a:xfrm>
          <a:prstGeom prst="rect">
            <a:avLst/>
          </a:prstGeom>
          <a:noFill/>
          <a:ln>
            <a:noFill/>
          </a:ln>
        </p:spPr>
      </p:pic>
      <p:cxnSp>
        <p:nvCxnSpPr>
          <p:cNvPr id="59" name="Google Shape;59;p13"/>
          <p:cNvCxnSpPr/>
          <p:nvPr/>
        </p:nvCxnSpPr>
        <p:spPr>
          <a:xfrm>
            <a:off x="0" y="4587046"/>
            <a:ext cx="9144000" cy="0"/>
          </a:xfrm>
          <a:prstGeom prst="straightConnector1">
            <a:avLst/>
          </a:prstGeom>
          <a:noFill/>
          <a:ln cap="flat" cmpd="sng" w="57150">
            <a:solidFill>
              <a:srgbClr val="FFCC01"/>
            </a:solidFill>
            <a:prstDash val="solid"/>
            <a:miter lim="800000"/>
            <a:headEnd len="sm" w="sm" type="none"/>
            <a:tailEnd len="sm" w="sm" type="none"/>
          </a:ln>
        </p:spPr>
      </p:cxnSp>
      <p:pic>
        <p:nvPicPr>
          <p:cNvPr id="60" name="Google Shape;60;p13"/>
          <p:cNvPicPr preferRelativeResize="0"/>
          <p:nvPr/>
        </p:nvPicPr>
        <p:blipFill rotWithShape="1">
          <a:blip r:embed="rId2">
            <a:alphaModFix/>
          </a:blip>
          <a:srcRect b="0" l="0" r="0" t="0"/>
          <a:stretch/>
        </p:blipFill>
        <p:spPr>
          <a:xfrm>
            <a:off x="404904" y="4646693"/>
            <a:ext cx="1316736" cy="4968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6"/>
          <p:cNvSpPr txBox="1"/>
          <p:nvPr/>
        </p:nvSpPr>
        <p:spPr>
          <a:xfrm>
            <a:off x="947057" y="2012196"/>
            <a:ext cx="2263281" cy="817875"/>
          </a:xfrm>
          <a:prstGeom prst="rect">
            <a:avLst/>
          </a:prstGeom>
          <a:noFill/>
          <a:ln>
            <a:noFill/>
          </a:ln>
        </p:spPr>
        <p:txBody>
          <a:bodyPr anchorCtr="0" anchor="t" bIns="68550" lIns="68550" spcFirstLastPara="1" rIns="68550" wrap="square" tIns="68550">
            <a:noAutofit/>
          </a:bodyPr>
          <a:lstStyle/>
          <a:p>
            <a:pPr indent="0" lvl="0" marL="0" marR="0" rtl="0" algn="l">
              <a:spcBef>
                <a:spcPts val="0"/>
              </a:spcBef>
              <a:spcAft>
                <a:spcPts val="0"/>
              </a:spcAft>
              <a:buNone/>
            </a:pPr>
            <a:r>
              <a:rPr lang="en" sz="2200">
                <a:solidFill>
                  <a:srgbClr val="42719B"/>
                </a:solidFill>
                <a:latin typeface="Helvetica Neue"/>
                <a:ea typeface="Helvetica Neue"/>
                <a:cs typeface="Helvetica Neue"/>
                <a:sym typeface="Helvetica Neue"/>
              </a:rPr>
              <a:t>Xinbo Xia</a:t>
            </a:r>
            <a:endParaRPr/>
          </a:p>
          <a:p>
            <a:pPr indent="0" lvl="0" marL="0" rtl="0" algn="l">
              <a:spcBef>
                <a:spcPts val="0"/>
              </a:spcBef>
              <a:spcAft>
                <a:spcPts val="0"/>
              </a:spcAft>
              <a:buClr>
                <a:schemeClr val="dk1"/>
              </a:buClr>
              <a:buFont typeface="Arial"/>
              <a:buNone/>
            </a:pPr>
            <a:r>
              <a:t/>
            </a:r>
            <a:endParaRPr sz="1600">
              <a:solidFill>
                <a:schemeClr val="dk1"/>
              </a:solidFill>
              <a:latin typeface="Calibri"/>
              <a:ea typeface="Calibri"/>
              <a:cs typeface="Calibri"/>
              <a:sym typeface="Calibri"/>
            </a:endParaRPr>
          </a:p>
        </p:txBody>
      </p:sp>
      <p:sp>
        <p:nvSpPr>
          <p:cNvPr id="140" name="Google Shape;140;p26"/>
          <p:cNvSpPr txBox="1"/>
          <p:nvPr/>
        </p:nvSpPr>
        <p:spPr>
          <a:xfrm>
            <a:off x="3464756" y="2012196"/>
            <a:ext cx="2130501" cy="724275"/>
          </a:xfrm>
          <a:prstGeom prst="rect">
            <a:avLst/>
          </a:prstGeom>
          <a:noFill/>
          <a:ln>
            <a:noFill/>
          </a:ln>
        </p:spPr>
        <p:txBody>
          <a:bodyPr anchorCtr="0" anchor="t" bIns="68550" lIns="68550" spcFirstLastPara="1" rIns="68550" wrap="square" tIns="68550">
            <a:noAutofit/>
          </a:bodyPr>
          <a:lstStyle/>
          <a:p>
            <a:pPr indent="0" lvl="0" marL="0" marR="0" rtl="0" algn="l">
              <a:spcBef>
                <a:spcPts val="0"/>
              </a:spcBef>
              <a:spcAft>
                <a:spcPts val="0"/>
              </a:spcAft>
              <a:buNone/>
            </a:pPr>
            <a:r>
              <a:rPr lang="en" sz="2200">
                <a:solidFill>
                  <a:srgbClr val="42719B"/>
                </a:solidFill>
                <a:latin typeface="Helvetica Neue"/>
                <a:ea typeface="Helvetica Neue"/>
                <a:cs typeface="Helvetica Neue"/>
                <a:sym typeface="Helvetica Neue"/>
              </a:rPr>
              <a:t>Haoyu Guo</a:t>
            </a:r>
            <a:endParaRPr/>
          </a:p>
          <a:p>
            <a:pPr indent="0" lvl="0" marL="0" marR="0" rtl="0" algn="l">
              <a:spcBef>
                <a:spcPts val="0"/>
              </a:spcBef>
              <a:spcAft>
                <a:spcPts val="0"/>
              </a:spcAft>
              <a:buNone/>
            </a:pPr>
            <a:r>
              <a:t/>
            </a:r>
            <a:endParaRPr sz="1013">
              <a:solidFill>
                <a:schemeClr val="dk1"/>
              </a:solidFill>
              <a:latin typeface="Helvetica Neue"/>
              <a:ea typeface="Helvetica Neue"/>
              <a:cs typeface="Helvetica Neue"/>
              <a:sym typeface="Helvetica Neue"/>
            </a:endParaRPr>
          </a:p>
        </p:txBody>
      </p:sp>
      <p:sp>
        <p:nvSpPr>
          <p:cNvPr id="141" name="Google Shape;141;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42" name="Google Shape;142;p26"/>
          <p:cNvSpPr txBox="1"/>
          <p:nvPr>
            <p:ph idx="12" type="sldNum"/>
          </p:nvPr>
        </p:nvSpPr>
        <p:spPr>
          <a:xfrm>
            <a:off x="6457950" y="4767263"/>
            <a:ext cx="2057400" cy="273844"/>
          </a:xfrm>
          <a:prstGeom prst="rect">
            <a:avLst/>
          </a:prstGeom>
          <a:noFill/>
          <a:ln>
            <a:noFill/>
          </a:ln>
        </p:spPr>
        <p:txBody>
          <a:bodyPr anchorCtr="0" anchor="ctr" bIns="25700" lIns="51425" spcFirstLastPara="1" rIns="51425" wrap="square" tIns="25700">
            <a:noAutofit/>
          </a:bodyPr>
          <a:lstStyle/>
          <a:p>
            <a:pPr indent="0" lvl="0" marL="0" rtl="0" algn="r">
              <a:spcBef>
                <a:spcPts val="0"/>
              </a:spcBef>
              <a:spcAft>
                <a:spcPts val="0"/>
              </a:spcAft>
              <a:buNone/>
            </a:pPr>
            <a:fld id="{00000000-1234-1234-1234-123412341234}" type="slidenum">
              <a:rPr lang="en">
                <a:solidFill>
                  <a:schemeClr val="lt1"/>
                </a:solidFill>
                <a:latin typeface="Calibri"/>
                <a:ea typeface="Calibri"/>
                <a:cs typeface="Calibri"/>
                <a:sym typeface="Calibri"/>
              </a:rPr>
              <a:t>‹#›</a:t>
            </a:fld>
            <a:endParaRPr>
              <a:solidFill>
                <a:schemeClr val="lt1"/>
              </a:solidFill>
              <a:latin typeface="Calibri"/>
              <a:ea typeface="Calibri"/>
              <a:cs typeface="Calibri"/>
              <a:sym typeface="Calibri"/>
            </a:endParaRPr>
          </a:p>
        </p:txBody>
      </p:sp>
      <p:sp>
        <p:nvSpPr>
          <p:cNvPr id="143" name="Google Shape;143;p26"/>
          <p:cNvSpPr/>
          <p:nvPr/>
        </p:nvSpPr>
        <p:spPr>
          <a:xfrm>
            <a:off x="847050" y="905875"/>
            <a:ext cx="6897600" cy="1104000"/>
          </a:xfrm>
          <a:prstGeom prst="rect">
            <a:avLst/>
          </a:prstGeom>
          <a:noFill/>
          <a:ln>
            <a:noFill/>
          </a:ln>
        </p:spPr>
        <p:txBody>
          <a:bodyPr anchorCtr="0" anchor="t" bIns="25700" lIns="51425" spcFirstLastPara="1" rIns="51425" wrap="square" tIns="25700">
            <a:noAutofit/>
          </a:bodyPr>
          <a:lstStyle/>
          <a:p>
            <a:pPr indent="0" lvl="0" marL="0" marR="0" rtl="0" algn="ctr">
              <a:spcBef>
                <a:spcPts val="0"/>
              </a:spcBef>
              <a:spcAft>
                <a:spcPts val="0"/>
              </a:spcAft>
              <a:buNone/>
            </a:pPr>
            <a:r>
              <a:rPr lang="en" sz="2700"/>
              <a:t>Mechanisms of Action(MoA) Prediction</a:t>
            </a:r>
            <a:endParaRPr sz="2700"/>
          </a:p>
          <a:p>
            <a:pPr indent="0" lvl="0" marL="0" marR="0" rtl="0" algn="ctr">
              <a:spcBef>
                <a:spcPts val="0"/>
              </a:spcBef>
              <a:spcAft>
                <a:spcPts val="0"/>
              </a:spcAft>
              <a:buNone/>
            </a:pPr>
            <a:r>
              <a:rPr lang="en" sz="2700"/>
              <a:t>Phase I</a:t>
            </a:r>
            <a:endParaRPr sz="2700"/>
          </a:p>
        </p:txBody>
      </p:sp>
      <p:sp>
        <p:nvSpPr>
          <p:cNvPr id="144" name="Google Shape;144;p26"/>
          <p:cNvSpPr txBox="1"/>
          <p:nvPr/>
        </p:nvSpPr>
        <p:spPr>
          <a:xfrm>
            <a:off x="5865305" y="2009864"/>
            <a:ext cx="2571124" cy="817875"/>
          </a:xfrm>
          <a:prstGeom prst="rect">
            <a:avLst/>
          </a:prstGeom>
          <a:noFill/>
          <a:ln>
            <a:noFill/>
          </a:ln>
        </p:spPr>
        <p:txBody>
          <a:bodyPr anchorCtr="0" anchor="t" bIns="68550" lIns="68550" spcFirstLastPara="1" rIns="68550" wrap="square" tIns="68550">
            <a:noAutofit/>
          </a:bodyPr>
          <a:lstStyle/>
          <a:p>
            <a:pPr indent="0" lvl="0" marL="0" marR="0" rtl="0" algn="l">
              <a:spcBef>
                <a:spcPts val="0"/>
              </a:spcBef>
              <a:spcAft>
                <a:spcPts val="0"/>
              </a:spcAft>
              <a:buNone/>
            </a:pPr>
            <a:r>
              <a:rPr lang="en" sz="2200">
                <a:solidFill>
                  <a:srgbClr val="42719B"/>
                </a:solidFill>
                <a:latin typeface="Helvetica Neue"/>
                <a:ea typeface="Helvetica Neue"/>
                <a:cs typeface="Helvetica Neue"/>
                <a:sym typeface="Helvetica Neue"/>
              </a:rPr>
              <a:t>Rocha Zhou</a:t>
            </a:r>
            <a:endParaRPr sz="2200">
              <a:solidFill>
                <a:srgbClr val="42719B"/>
              </a:solidFill>
              <a:latin typeface="Helvetica Neue"/>
              <a:ea typeface="Helvetica Neue"/>
              <a:cs typeface="Helvetica Neue"/>
              <a:sym typeface="Helvetica Neue"/>
            </a:endParaRPr>
          </a:p>
          <a:p>
            <a:pPr indent="0" lvl="0" marL="0" rtl="0" algn="l">
              <a:spcBef>
                <a:spcPts val="0"/>
              </a:spcBef>
              <a:spcAft>
                <a:spcPts val="0"/>
              </a:spcAft>
              <a:buClr>
                <a:schemeClr val="dk1"/>
              </a:buClr>
              <a:buFont typeface="Arial"/>
              <a:buNone/>
            </a:pPr>
            <a:r>
              <a:t/>
            </a:r>
            <a:endParaRPr sz="1600">
              <a:solidFill>
                <a:schemeClr val="dk1"/>
              </a:solidFill>
              <a:latin typeface="Calibri"/>
              <a:ea typeface="Calibri"/>
              <a:cs typeface="Calibri"/>
              <a:sym typeface="Calibri"/>
            </a:endParaRPr>
          </a:p>
        </p:txBody>
      </p:sp>
      <p:sp>
        <p:nvSpPr>
          <p:cNvPr id="145" name="Google Shape;145;p26"/>
          <p:cNvSpPr/>
          <p:nvPr/>
        </p:nvSpPr>
        <p:spPr>
          <a:xfrm>
            <a:off x="4954150" y="4092650"/>
            <a:ext cx="4069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chemeClr val="dk1"/>
                </a:solidFill>
                <a:latin typeface="Calibri"/>
                <a:ea typeface="Calibri"/>
                <a:cs typeface="Calibri"/>
                <a:sym typeface="Calibri"/>
              </a:rPr>
              <a:t>https://github.com/guohaoyu110/EE542_final</a:t>
            </a:r>
            <a:endParaRPr/>
          </a:p>
        </p:txBody>
      </p:sp>
      <p:pic>
        <p:nvPicPr>
          <p:cNvPr id="146" name="Google Shape;146;p26"/>
          <p:cNvPicPr preferRelativeResize="0"/>
          <p:nvPr/>
        </p:nvPicPr>
        <p:blipFill rotWithShape="1">
          <a:blip r:embed="rId3">
            <a:alphaModFix/>
          </a:blip>
          <a:srcRect b="0" l="0" r="0" t="0"/>
          <a:stretch/>
        </p:blipFill>
        <p:spPr>
          <a:xfrm>
            <a:off x="4440916" y="3956236"/>
            <a:ext cx="513237" cy="513237"/>
          </a:xfrm>
          <a:prstGeom prst="rect">
            <a:avLst/>
          </a:prstGeom>
          <a:noFill/>
          <a:ln>
            <a:noFill/>
          </a:ln>
        </p:spPr>
      </p:pic>
      <p:pic>
        <p:nvPicPr>
          <p:cNvPr id="147" name="Google Shape;147;p26"/>
          <p:cNvPicPr preferRelativeResize="0"/>
          <p:nvPr/>
        </p:nvPicPr>
        <p:blipFill>
          <a:blip r:embed="rId4">
            <a:alphaModFix/>
          </a:blip>
          <a:stretch>
            <a:fillRect/>
          </a:stretch>
        </p:blipFill>
        <p:spPr>
          <a:xfrm>
            <a:off x="319325" y="2827745"/>
            <a:ext cx="3086100" cy="15874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74325" y="41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Train_targets_scored</a:t>
            </a:r>
            <a:endParaRPr sz="2600"/>
          </a:p>
        </p:txBody>
      </p:sp>
      <p:sp>
        <p:nvSpPr>
          <p:cNvPr id="213" name="Google Shape;213;p35"/>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14" name="Google Shape;214;p35"/>
          <p:cNvPicPr preferRelativeResize="0"/>
          <p:nvPr/>
        </p:nvPicPr>
        <p:blipFill>
          <a:blip r:embed="rId3">
            <a:alphaModFix/>
          </a:blip>
          <a:stretch>
            <a:fillRect/>
          </a:stretch>
        </p:blipFill>
        <p:spPr>
          <a:xfrm>
            <a:off x="454075" y="1182150"/>
            <a:ext cx="8181052" cy="3188626"/>
          </a:xfrm>
          <a:prstGeom prst="rect">
            <a:avLst/>
          </a:prstGeom>
          <a:noFill/>
          <a:ln>
            <a:noFill/>
          </a:ln>
        </p:spPr>
      </p:pic>
      <p:sp>
        <p:nvSpPr>
          <p:cNvPr id="215" name="Google Shape;215;p35"/>
          <p:cNvSpPr txBox="1"/>
          <p:nvPr/>
        </p:nvSpPr>
        <p:spPr>
          <a:xfrm>
            <a:off x="2552175" y="1135175"/>
            <a:ext cx="53235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alibri"/>
                <a:ea typeface="Calibri"/>
                <a:cs typeface="Calibri"/>
                <a:sym typeface="Calibri"/>
              </a:rPr>
              <a:t>23814 entries and 206 classes (columns)</a:t>
            </a:r>
            <a:endParaRPr>
              <a:solidFill>
                <a:srgbClr val="0000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89975" y="430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Train_targets_nonscored</a:t>
            </a:r>
            <a:endParaRPr sz="2600"/>
          </a:p>
        </p:txBody>
      </p:sp>
      <p:sp>
        <p:nvSpPr>
          <p:cNvPr id="221" name="Google Shape;221;p36"/>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22" name="Google Shape;222;p36"/>
          <p:cNvPicPr preferRelativeResize="0"/>
          <p:nvPr/>
        </p:nvPicPr>
        <p:blipFill>
          <a:blip r:embed="rId3">
            <a:alphaModFix/>
          </a:blip>
          <a:stretch>
            <a:fillRect/>
          </a:stretch>
        </p:blipFill>
        <p:spPr>
          <a:xfrm>
            <a:off x="389975" y="1112612"/>
            <a:ext cx="8298477" cy="3323826"/>
          </a:xfrm>
          <a:prstGeom prst="rect">
            <a:avLst/>
          </a:prstGeom>
          <a:noFill/>
          <a:ln>
            <a:noFill/>
          </a:ln>
        </p:spPr>
      </p:pic>
      <p:sp>
        <p:nvSpPr>
          <p:cNvPr id="223" name="Google Shape;223;p36"/>
          <p:cNvSpPr txBox="1"/>
          <p:nvPr/>
        </p:nvSpPr>
        <p:spPr>
          <a:xfrm>
            <a:off x="2606975" y="1080350"/>
            <a:ext cx="5441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alibri"/>
                <a:ea typeface="Calibri"/>
                <a:cs typeface="Calibri"/>
                <a:sym typeface="Calibri"/>
              </a:rPr>
              <a:t>For each entry, here’s over 400 more classes</a:t>
            </a:r>
            <a:endParaRPr>
              <a:solidFill>
                <a:srgbClr val="0000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225625" y="1744600"/>
            <a:ext cx="8520600" cy="15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Further Statistical Analysis of given data sets</a:t>
            </a:r>
            <a:endParaRPr sz="2900"/>
          </a:p>
        </p:txBody>
      </p:sp>
      <p:sp>
        <p:nvSpPr>
          <p:cNvPr id="229" name="Google Shape;229;p37"/>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null or not</a:t>
            </a:r>
            <a:endParaRPr/>
          </a:p>
        </p:txBody>
      </p:sp>
      <p:sp>
        <p:nvSpPr>
          <p:cNvPr id="235" name="Google Shape;23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7" name="Google Shape;237;p38"/>
          <p:cNvPicPr preferRelativeResize="0"/>
          <p:nvPr/>
        </p:nvPicPr>
        <p:blipFill>
          <a:blip r:embed="rId3">
            <a:alphaModFix/>
          </a:blip>
          <a:stretch>
            <a:fillRect/>
          </a:stretch>
        </p:blipFill>
        <p:spPr>
          <a:xfrm>
            <a:off x="311700" y="1152475"/>
            <a:ext cx="4076133" cy="3416401"/>
          </a:xfrm>
          <a:prstGeom prst="rect">
            <a:avLst/>
          </a:prstGeom>
          <a:noFill/>
          <a:ln>
            <a:noFill/>
          </a:ln>
        </p:spPr>
      </p:pic>
      <p:sp>
        <p:nvSpPr>
          <p:cNvPr id="238" name="Google Shape;238;p38"/>
          <p:cNvSpPr txBox="1"/>
          <p:nvPr/>
        </p:nvSpPr>
        <p:spPr>
          <a:xfrm>
            <a:off x="4888800" y="1185038"/>
            <a:ext cx="3943500" cy="332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There are no missing values in the train_features dataset and test_features dataset. There are 872 float types, 1 integer and 3 objects.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39" name="Google Shape;239;p38"/>
          <p:cNvPicPr preferRelativeResize="0"/>
          <p:nvPr/>
        </p:nvPicPr>
        <p:blipFill>
          <a:blip r:embed="rId4">
            <a:alphaModFix/>
          </a:blip>
          <a:stretch>
            <a:fillRect/>
          </a:stretch>
        </p:blipFill>
        <p:spPr>
          <a:xfrm>
            <a:off x="5108125" y="2094225"/>
            <a:ext cx="3706499" cy="2474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88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Features Analysis </a:t>
            </a:r>
            <a:endParaRPr sz="2700"/>
          </a:p>
        </p:txBody>
      </p:sp>
      <p:sp>
        <p:nvSpPr>
          <p:cNvPr id="245" name="Google Shape;245;p39"/>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6" name="Google Shape;246;p39"/>
          <p:cNvPicPr preferRelativeResize="0"/>
          <p:nvPr/>
        </p:nvPicPr>
        <p:blipFill>
          <a:blip r:embed="rId3">
            <a:alphaModFix/>
          </a:blip>
          <a:stretch>
            <a:fillRect/>
          </a:stretch>
        </p:blipFill>
        <p:spPr>
          <a:xfrm>
            <a:off x="448900" y="1478400"/>
            <a:ext cx="6178974" cy="3009226"/>
          </a:xfrm>
          <a:prstGeom prst="rect">
            <a:avLst/>
          </a:prstGeom>
          <a:noFill/>
          <a:ln>
            <a:noFill/>
          </a:ln>
        </p:spPr>
      </p:pic>
      <p:pic>
        <p:nvPicPr>
          <p:cNvPr id="247" name="Google Shape;247;p39"/>
          <p:cNvPicPr preferRelativeResize="0"/>
          <p:nvPr/>
        </p:nvPicPr>
        <p:blipFill>
          <a:blip r:embed="rId4">
            <a:alphaModFix/>
          </a:blip>
          <a:stretch>
            <a:fillRect/>
          </a:stretch>
        </p:blipFill>
        <p:spPr>
          <a:xfrm>
            <a:off x="5065225" y="903488"/>
            <a:ext cx="2582924" cy="53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53" name="Google Shape;253;p40"/>
          <p:cNvPicPr preferRelativeResize="0"/>
          <p:nvPr/>
        </p:nvPicPr>
        <p:blipFill>
          <a:blip r:embed="rId3">
            <a:alphaModFix/>
          </a:blip>
          <a:stretch>
            <a:fillRect/>
          </a:stretch>
        </p:blipFill>
        <p:spPr>
          <a:xfrm>
            <a:off x="551625" y="1229075"/>
            <a:ext cx="6054650" cy="3182650"/>
          </a:xfrm>
          <a:prstGeom prst="rect">
            <a:avLst/>
          </a:prstGeom>
          <a:noFill/>
          <a:ln>
            <a:noFill/>
          </a:ln>
        </p:spPr>
      </p:pic>
      <p:sp>
        <p:nvSpPr>
          <p:cNvPr id="254" name="Google Shape;254;p40"/>
          <p:cNvSpPr txBox="1"/>
          <p:nvPr>
            <p:ph type="title"/>
          </p:nvPr>
        </p:nvSpPr>
        <p:spPr>
          <a:xfrm>
            <a:off x="436950" y="265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Features Analysis</a:t>
            </a:r>
            <a:endParaRPr sz="2700"/>
          </a:p>
        </p:txBody>
      </p:sp>
      <p:pic>
        <p:nvPicPr>
          <p:cNvPr id="255" name="Google Shape;255;p40"/>
          <p:cNvPicPr preferRelativeResize="0"/>
          <p:nvPr/>
        </p:nvPicPr>
        <p:blipFill>
          <a:blip r:embed="rId4">
            <a:alphaModFix/>
          </a:blip>
          <a:stretch>
            <a:fillRect/>
          </a:stretch>
        </p:blipFill>
        <p:spPr>
          <a:xfrm>
            <a:off x="4898700" y="1104100"/>
            <a:ext cx="2765650"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66500" y="468525"/>
            <a:ext cx="34839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rgbClr val="000000"/>
                </a:solidFill>
                <a:latin typeface="Arial"/>
                <a:ea typeface="Arial"/>
                <a:cs typeface="Arial"/>
                <a:sym typeface="Arial"/>
              </a:rPr>
              <a:t>Features Analysis</a:t>
            </a:r>
            <a:endParaRPr sz="27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61" name="Google Shape;261;p41"/>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2" name="Google Shape;262;p41"/>
          <p:cNvPicPr preferRelativeResize="0"/>
          <p:nvPr/>
        </p:nvPicPr>
        <p:blipFill>
          <a:blip r:embed="rId3">
            <a:alphaModFix/>
          </a:blip>
          <a:stretch>
            <a:fillRect/>
          </a:stretch>
        </p:blipFill>
        <p:spPr>
          <a:xfrm>
            <a:off x="366500" y="1532700"/>
            <a:ext cx="3483851" cy="2268175"/>
          </a:xfrm>
          <a:prstGeom prst="rect">
            <a:avLst/>
          </a:prstGeom>
          <a:noFill/>
          <a:ln>
            <a:noFill/>
          </a:ln>
        </p:spPr>
      </p:pic>
      <p:pic>
        <p:nvPicPr>
          <p:cNvPr id="263" name="Google Shape;263;p41"/>
          <p:cNvPicPr preferRelativeResize="0"/>
          <p:nvPr/>
        </p:nvPicPr>
        <p:blipFill>
          <a:blip r:embed="rId4">
            <a:alphaModFix/>
          </a:blip>
          <a:stretch>
            <a:fillRect/>
          </a:stretch>
        </p:blipFill>
        <p:spPr>
          <a:xfrm>
            <a:off x="4214738" y="207200"/>
            <a:ext cx="3432214" cy="2102274"/>
          </a:xfrm>
          <a:prstGeom prst="rect">
            <a:avLst/>
          </a:prstGeom>
          <a:noFill/>
          <a:ln>
            <a:noFill/>
          </a:ln>
        </p:spPr>
      </p:pic>
      <p:pic>
        <p:nvPicPr>
          <p:cNvPr id="264" name="Google Shape;264;p41"/>
          <p:cNvPicPr preferRelativeResize="0"/>
          <p:nvPr/>
        </p:nvPicPr>
        <p:blipFill>
          <a:blip r:embed="rId5">
            <a:alphaModFix/>
          </a:blip>
          <a:stretch>
            <a:fillRect/>
          </a:stretch>
        </p:blipFill>
        <p:spPr>
          <a:xfrm>
            <a:off x="4214750" y="2270325"/>
            <a:ext cx="3265799" cy="2102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idx="1" type="body"/>
          </p:nvPr>
        </p:nvSpPr>
        <p:spPr>
          <a:xfrm>
            <a:off x="382150" y="1330500"/>
            <a:ext cx="8520600" cy="29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3 cp features, the distribution are consistent in that control treatments are similarly rare across doses and duration.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Distribution of D1, 48hours and trt_cp is slightly higher than the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let’s look at gene expression features and cell viability features</a:t>
            </a:r>
            <a:endParaRPr/>
          </a:p>
        </p:txBody>
      </p:sp>
      <p:sp>
        <p:nvSpPr>
          <p:cNvPr id="270" name="Google Shape;270;p42"/>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42"/>
          <p:cNvSpPr txBox="1"/>
          <p:nvPr>
            <p:ph type="title"/>
          </p:nvPr>
        </p:nvSpPr>
        <p:spPr>
          <a:xfrm>
            <a:off x="460425" y="4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Features Analysis</a:t>
            </a:r>
            <a:endParaRPr sz="2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500550" y="264950"/>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rgbClr val="000000"/>
                </a:solidFill>
                <a:latin typeface="Arial"/>
                <a:ea typeface="Arial"/>
                <a:cs typeface="Arial"/>
                <a:sym typeface="Arial"/>
              </a:rPr>
              <a:t>Features Analysis</a:t>
            </a:r>
            <a:endParaRPr sz="27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77" name="Google Shape;277;p43"/>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43"/>
          <p:cNvPicPr preferRelativeResize="0"/>
          <p:nvPr/>
        </p:nvPicPr>
        <p:blipFill>
          <a:blip r:embed="rId3">
            <a:alphaModFix/>
          </a:blip>
          <a:stretch>
            <a:fillRect/>
          </a:stretch>
        </p:blipFill>
        <p:spPr>
          <a:xfrm>
            <a:off x="384325" y="1087775"/>
            <a:ext cx="4381726" cy="3170349"/>
          </a:xfrm>
          <a:prstGeom prst="rect">
            <a:avLst/>
          </a:prstGeom>
          <a:noFill/>
          <a:ln>
            <a:noFill/>
          </a:ln>
        </p:spPr>
      </p:pic>
      <p:pic>
        <p:nvPicPr>
          <p:cNvPr id="279" name="Google Shape;279;p43"/>
          <p:cNvPicPr preferRelativeResize="0"/>
          <p:nvPr/>
        </p:nvPicPr>
        <p:blipFill>
          <a:blip r:embed="rId4">
            <a:alphaModFix/>
          </a:blip>
          <a:stretch>
            <a:fillRect/>
          </a:stretch>
        </p:blipFill>
        <p:spPr>
          <a:xfrm>
            <a:off x="4918475" y="1087775"/>
            <a:ext cx="3935874" cy="3233849"/>
          </a:xfrm>
          <a:prstGeom prst="rect">
            <a:avLst/>
          </a:prstGeom>
          <a:noFill/>
          <a:ln>
            <a:noFill/>
          </a:ln>
        </p:spPr>
      </p:pic>
      <p:cxnSp>
        <p:nvCxnSpPr>
          <p:cNvPr id="280" name="Google Shape;280;p43"/>
          <p:cNvCxnSpPr/>
          <p:nvPr/>
        </p:nvCxnSpPr>
        <p:spPr>
          <a:xfrm flipH="1">
            <a:off x="5268950" y="1659700"/>
            <a:ext cx="297300" cy="227100"/>
          </a:xfrm>
          <a:prstGeom prst="straightConnector1">
            <a:avLst/>
          </a:prstGeom>
          <a:noFill/>
          <a:ln cap="flat" cmpd="sng" w="9525">
            <a:solidFill>
              <a:srgbClr val="FF0000"/>
            </a:solidFill>
            <a:prstDash val="solid"/>
            <a:round/>
            <a:headEnd len="med" w="med" type="none"/>
            <a:tailEnd len="med" w="med" type="triangle"/>
          </a:ln>
        </p:spPr>
      </p:cxnSp>
      <p:cxnSp>
        <p:nvCxnSpPr>
          <p:cNvPr id="281" name="Google Shape;281;p43"/>
          <p:cNvCxnSpPr/>
          <p:nvPr/>
        </p:nvCxnSpPr>
        <p:spPr>
          <a:xfrm flipH="1">
            <a:off x="4066975" y="2258325"/>
            <a:ext cx="297300" cy="227100"/>
          </a:xfrm>
          <a:prstGeom prst="straightConnector1">
            <a:avLst/>
          </a:prstGeom>
          <a:noFill/>
          <a:ln cap="flat" cmpd="sng" w="9525">
            <a:solidFill>
              <a:srgbClr val="FF0000"/>
            </a:solidFill>
            <a:prstDash val="solid"/>
            <a:round/>
            <a:headEnd len="med" w="med" type="none"/>
            <a:tailEnd len="med" w="med" type="triangle"/>
          </a:ln>
        </p:spPr>
      </p:cxnSp>
      <p:cxnSp>
        <p:nvCxnSpPr>
          <p:cNvPr id="282" name="Google Shape;282;p43"/>
          <p:cNvCxnSpPr/>
          <p:nvPr/>
        </p:nvCxnSpPr>
        <p:spPr>
          <a:xfrm flipH="1">
            <a:off x="3013750" y="2258325"/>
            <a:ext cx="297300" cy="227100"/>
          </a:xfrm>
          <a:prstGeom prst="straightConnector1">
            <a:avLst/>
          </a:prstGeom>
          <a:noFill/>
          <a:ln cap="flat" cmpd="sng" w="9525">
            <a:solidFill>
              <a:srgbClr val="FF0000"/>
            </a:solidFill>
            <a:prstDash val="solid"/>
            <a:round/>
            <a:headEnd len="med" w="med" type="none"/>
            <a:tailEnd len="med" w="med" type="triangle"/>
          </a:ln>
        </p:spPr>
      </p:cxnSp>
      <p:cxnSp>
        <p:nvCxnSpPr>
          <p:cNvPr id="283" name="Google Shape;283;p43"/>
          <p:cNvCxnSpPr/>
          <p:nvPr/>
        </p:nvCxnSpPr>
        <p:spPr>
          <a:xfrm flipH="1">
            <a:off x="3698500" y="1240075"/>
            <a:ext cx="297300" cy="227100"/>
          </a:xfrm>
          <a:prstGeom prst="straightConnector1">
            <a:avLst/>
          </a:prstGeom>
          <a:noFill/>
          <a:ln cap="flat" cmpd="sng" w="9525">
            <a:solidFill>
              <a:srgbClr val="FF0000"/>
            </a:solidFill>
            <a:prstDash val="solid"/>
            <a:round/>
            <a:headEnd len="med" w="med" type="none"/>
            <a:tailEnd len="med" w="med" type="triangle"/>
          </a:ln>
        </p:spPr>
      </p:cxnSp>
      <p:cxnSp>
        <p:nvCxnSpPr>
          <p:cNvPr id="284" name="Google Shape;284;p43"/>
          <p:cNvCxnSpPr/>
          <p:nvPr/>
        </p:nvCxnSpPr>
        <p:spPr>
          <a:xfrm flipH="1">
            <a:off x="6403075" y="1298525"/>
            <a:ext cx="297300" cy="227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Visualize features</a:t>
            </a:r>
            <a:endParaRPr/>
          </a:p>
        </p:txBody>
      </p:sp>
      <p:sp>
        <p:nvSpPr>
          <p:cNvPr id="290" name="Google Shape;29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4"/>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92" name="Google Shape;292;p44"/>
          <p:cNvPicPr preferRelativeResize="0"/>
          <p:nvPr/>
        </p:nvPicPr>
        <p:blipFill>
          <a:blip r:embed="rId3">
            <a:alphaModFix/>
          </a:blip>
          <a:stretch>
            <a:fillRect/>
          </a:stretch>
        </p:blipFill>
        <p:spPr>
          <a:xfrm>
            <a:off x="311700" y="1105300"/>
            <a:ext cx="4135900" cy="3510750"/>
          </a:xfrm>
          <a:prstGeom prst="rect">
            <a:avLst/>
          </a:prstGeom>
          <a:noFill/>
          <a:ln>
            <a:noFill/>
          </a:ln>
        </p:spPr>
      </p:pic>
      <p:pic>
        <p:nvPicPr>
          <p:cNvPr id="293" name="Google Shape;293;p44"/>
          <p:cNvPicPr preferRelativeResize="0"/>
          <p:nvPr/>
        </p:nvPicPr>
        <p:blipFill>
          <a:blip r:embed="rId4">
            <a:alphaModFix/>
          </a:blip>
          <a:stretch>
            <a:fillRect/>
          </a:stretch>
        </p:blipFill>
        <p:spPr>
          <a:xfrm>
            <a:off x="4572000" y="1105300"/>
            <a:ext cx="4219521" cy="3510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135667" y="489061"/>
            <a:ext cx="37890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970"/>
              <a:buFont typeface="Calibri"/>
              <a:buNone/>
            </a:pPr>
            <a:r>
              <a:rPr lang="en" sz="2970"/>
              <a:t>Project Schedule</a:t>
            </a:r>
            <a:endParaRPr/>
          </a:p>
        </p:txBody>
      </p:sp>
      <p:sp>
        <p:nvSpPr>
          <p:cNvPr id="153" name="Google Shape;153;p27"/>
          <p:cNvSpPr txBox="1"/>
          <p:nvPr>
            <p:ph idx="12" type="sldNum"/>
          </p:nvPr>
        </p:nvSpPr>
        <p:spPr>
          <a:xfrm>
            <a:off x="8043483" y="4790435"/>
            <a:ext cx="459900" cy="27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7"/>
          <p:cNvSpPr txBox="1"/>
          <p:nvPr/>
        </p:nvSpPr>
        <p:spPr>
          <a:xfrm>
            <a:off x="641900" y="1267150"/>
            <a:ext cx="6660600" cy="27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By Nov 16 : Finish data processing (prepare data for training)</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Nov 16 - Nov 23 : Deploy machine learning algorithm</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Nov 23 - Nov 30:  Try more deep learning </a:t>
            </a:r>
            <a:r>
              <a:rPr lang="en" sz="1700">
                <a:latin typeface="Calibri"/>
                <a:ea typeface="Calibri"/>
                <a:cs typeface="Calibri"/>
                <a:sym typeface="Calibri"/>
              </a:rPr>
              <a:t>algorithms and do transfer learning</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Nov 30 - Dec 9:    Model assembling and integration, submit the task and write report</a:t>
            </a:r>
            <a:endParaRPr sz="17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relationships</a:t>
            </a:r>
            <a:endParaRPr/>
          </a:p>
          <a:p>
            <a:pPr indent="0" lvl="0" marL="0" rtl="0" algn="l">
              <a:spcBef>
                <a:spcPts val="0"/>
              </a:spcBef>
              <a:spcAft>
                <a:spcPts val="0"/>
              </a:spcAft>
              <a:buNone/>
            </a:pPr>
            <a:r>
              <a:t/>
            </a:r>
            <a:endParaRPr/>
          </a:p>
        </p:txBody>
      </p:sp>
      <p:sp>
        <p:nvSpPr>
          <p:cNvPr id="299" name="Google Shape;29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45"/>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01" name="Google Shape;301;p45"/>
          <p:cNvPicPr preferRelativeResize="0"/>
          <p:nvPr/>
        </p:nvPicPr>
        <p:blipFill>
          <a:blip r:embed="rId3">
            <a:alphaModFix/>
          </a:blip>
          <a:stretch>
            <a:fillRect/>
          </a:stretch>
        </p:blipFill>
        <p:spPr>
          <a:xfrm>
            <a:off x="311700" y="1152475"/>
            <a:ext cx="4260300" cy="2213204"/>
          </a:xfrm>
          <a:prstGeom prst="rect">
            <a:avLst/>
          </a:prstGeom>
          <a:noFill/>
          <a:ln>
            <a:noFill/>
          </a:ln>
        </p:spPr>
      </p:pic>
      <p:pic>
        <p:nvPicPr>
          <p:cNvPr id="302" name="Google Shape;302;p45"/>
          <p:cNvPicPr preferRelativeResize="0"/>
          <p:nvPr/>
        </p:nvPicPr>
        <p:blipFill>
          <a:blip r:embed="rId4">
            <a:alphaModFix/>
          </a:blip>
          <a:stretch>
            <a:fillRect/>
          </a:stretch>
        </p:blipFill>
        <p:spPr>
          <a:xfrm>
            <a:off x="4572000" y="1152475"/>
            <a:ext cx="4283136" cy="2213201"/>
          </a:xfrm>
          <a:prstGeom prst="rect">
            <a:avLst/>
          </a:prstGeom>
          <a:noFill/>
          <a:ln>
            <a:noFill/>
          </a:ln>
        </p:spPr>
      </p:pic>
      <p:sp>
        <p:nvSpPr>
          <p:cNvPr id="303" name="Google Shape;303;p45"/>
          <p:cNvSpPr txBox="1"/>
          <p:nvPr/>
        </p:nvSpPr>
        <p:spPr>
          <a:xfrm>
            <a:off x="516475" y="3365675"/>
            <a:ext cx="78885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We can use stripplot to show the relationship of a feature and a target with respect to dosage and time. Since, this is a multilabel problem, we only show one label here, which is target 71. This target is contributing the most to the loss. For the feature, we chose two random g and c features. We can only do this with other features and labels to get more insight. And then use the insight here to apply it in our preprocessing step.</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500550" y="398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Train_target_scored analysis</a:t>
            </a:r>
            <a:endParaRPr sz="2600"/>
          </a:p>
        </p:txBody>
      </p:sp>
      <p:sp>
        <p:nvSpPr>
          <p:cNvPr id="309" name="Google Shape;309;p46"/>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6"/>
          <p:cNvPicPr preferRelativeResize="0"/>
          <p:nvPr/>
        </p:nvPicPr>
        <p:blipFill>
          <a:blip r:embed="rId3">
            <a:alphaModFix/>
          </a:blip>
          <a:stretch>
            <a:fillRect/>
          </a:stretch>
        </p:blipFill>
        <p:spPr>
          <a:xfrm>
            <a:off x="280375" y="1174325"/>
            <a:ext cx="5049974" cy="3057975"/>
          </a:xfrm>
          <a:prstGeom prst="rect">
            <a:avLst/>
          </a:prstGeom>
          <a:noFill/>
          <a:ln>
            <a:noFill/>
          </a:ln>
        </p:spPr>
      </p:pic>
      <p:sp>
        <p:nvSpPr>
          <p:cNvPr id="311" name="Google Shape;311;p46"/>
          <p:cNvSpPr txBox="1"/>
          <p:nvPr/>
        </p:nvSpPr>
        <p:spPr>
          <a:xfrm>
            <a:off x="5519275" y="1315225"/>
            <a:ext cx="3624600" cy="29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Left graph shows total number of times each class appears among over 23000+ entries.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Most frequently appeared class has value of 832(3.4% with respect to total entries)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Most least frequently appeared class has value of 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Conclusion: Distribution of each class is quite sparse and unbalanced.</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7" name="Google Shape;317;p47"/>
          <p:cNvPicPr preferRelativeResize="0"/>
          <p:nvPr/>
        </p:nvPicPr>
        <p:blipFill>
          <a:blip r:embed="rId3">
            <a:alphaModFix/>
          </a:blip>
          <a:stretch>
            <a:fillRect/>
          </a:stretch>
        </p:blipFill>
        <p:spPr>
          <a:xfrm>
            <a:off x="351825" y="1328150"/>
            <a:ext cx="4791675" cy="3110100"/>
          </a:xfrm>
          <a:prstGeom prst="rect">
            <a:avLst/>
          </a:prstGeom>
          <a:noFill/>
          <a:ln>
            <a:noFill/>
          </a:ln>
        </p:spPr>
      </p:pic>
      <p:sp>
        <p:nvSpPr>
          <p:cNvPr id="318" name="Google Shape;318;p47"/>
          <p:cNvSpPr txBox="1"/>
          <p:nvPr>
            <p:ph type="title"/>
          </p:nvPr>
        </p:nvSpPr>
        <p:spPr>
          <a:xfrm>
            <a:off x="453600" y="33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Train_target_scored analysis</a:t>
            </a:r>
            <a:endParaRPr sz="2600"/>
          </a:p>
        </p:txBody>
      </p:sp>
      <p:sp>
        <p:nvSpPr>
          <p:cNvPr id="319" name="Google Shape;319;p47"/>
          <p:cNvSpPr txBox="1"/>
          <p:nvPr/>
        </p:nvSpPr>
        <p:spPr>
          <a:xfrm>
            <a:off x="449972" y="938125"/>
            <a:ext cx="3378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Number of classes that each sample has </a:t>
            </a:r>
            <a:endParaRPr>
              <a:latin typeface="Calibri"/>
              <a:ea typeface="Calibri"/>
              <a:cs typeface="Calibri"/>
              <a:sym typeface="Calibri"/>
            </a:endParaRPr>
          </a:p>
        </p:txBody>
      </p:sp>
      <p:sp>
        <p:nvSpPr>
          <p:cNvPr id="320" name="Google Shape;320;p47"/>
          <p:cNvSpPr txBox="1"/>
          <p:nvPr/>
        </p:nvSpPr>
        <p:spPr>
          <a:xfrm>
            <a:off x="5190475" y="1298113"/>
            <a:ext cx="3687300" cy="3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Left graph shows that 52.6% of samples only have one target class.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39.3% of samples have no target class at all.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6.46% of samples have 2 target classes.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Conclusion: The hit rate of target class is overall low. Discard some of the classes might be considered for later modeling.</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360825"/>
            <a:ext cx="8520600" cy="6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Scored Targets</a:t>
            </a:r>
            <a:endParaRPr/>
          </a:p>
          <a:p>
            <a:pPr indent="0" lvl="0" marL="0" rtl="0" algn="l">
              <a:spcBef>
                <a:spcPts val="0"/>
              </a:spcBef>
              <a:spcAft>
                <a:spcPts val="0"/>
              </a:spcAft>
              <a:buNone/>
            </a:pPr>
            <a:r>
              <a:t/>
            </a:r>
            <a:endParaRPr/>
          </a:p>
        </p:txBody>
      </p:sp>
      <p:sp>
        <p:nvSpPr>
          <p:cNvPr id="326" name="Google Shape;326;p48"/>
          <p:cNvSpPr txBox="1"/>
          <p:nvPr>
            <p:ph idx="1" type="body"/>
          </p:nvPr>
        </p:nvSpPr>
        <p:spPr>
          <a:xfrm>
            <a:off x="311700" y="950100"/>
            <a:ext cx="8520600" cy="36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8"/>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28" name="Google Shape;328;p48"/>
          <p:cNvPicPr preferRelativeResize="0"/>
          <p:nvPr/>
        </p:nvPicPr>
        <p:blipFill>
          <a:blip r:embed="rId3">
            <a:alphaModFix/>
          </a:blip>
          <a:stretch>
            <a:fillRect/>
          </a:stretch>
        </p:blipFill>
        <p:spPr>
          <a:xfrm>
            <a:off x="674350" y="950100"/>
            <a:ext cx="7795301" cy="4226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largest number of labels in the scored targets</a:t>
            </a:r>
            <a:endParaRPr/>
          </a:p>
        </p:txBody>
      </p:sp>
      <p:sp>
        <p:nvSpPr>
          <p:cNvPr id="334" name="Google Shape;33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36" name="Google Shape;336;p49"/>
          <p:cNvPicPr preferRelativeResize="0"/>
          <p:nvPr/>
        </p:nvPicPr>
        <p:blipFill>
          <a:blip r:embed="rId3">
            <a:alphaModFix/>
          </a:blip>
          <a:stretch>
            <a:fillRect/>
          </a:stretch>
        </p:blipFill>
        <p:spPr>
          <a:xfrm>
            <a:off x="1471600" y="1152475"/>
            <a:ext cx="5822701" cy="3965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Unscored targets</a:t>
            </a:r>
            <a:endParaRPr/>
          </a:p>
        </p:txBody>
      </p:sp>
      <p:sp>
        <p:nvSpPr>
          <p:cNvPr id="342" name="Google Shape;34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0"/>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44" name="Google Shape;344;p50"/>
          <p:cNvPicPr preferRelativeResize="0"/>
          <p:nvPr/>
        </p:nvPicPr>
        <p:blipFill>
          <a:blip r:embed="rId3">
            <a:alphaModFix/>
          </a:blip>
          <a:stretch>
            <a:fillRect/>
          </a:stretch>
        </p:blipFill>
        <p:spPr>
          <a:xfrm>
            <a:off x="1226625" y="1152475"/>
            <a:ext cx="6788301" cy="363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largest number of labels in non-scored targets</a:t>
            </a:r>
            <a:endParaRPr/>
          </a:p>
        </p:txBody>
      </p:sp>
      <p:sp>
        <p:nvSpPr>
          <p:cNvPr id="350" name="Google Shape;35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1"/>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52" name="Google Shape;352;p51"/>
          <p:cNvPicPr preferRelativeResize="0"/>
          <p:nvPr/>
        </p:nvPicPr>
        <p:blipFill>
          <a:blip r:embed="rId3">
            <a:alphaModFix/>
          </a:blip>
          <a:stretch>
            <a:fillRect/>
          </a:stretch>
        </p:blipFill>
        <p:spPr>
          <a:xfrm>
            <a:off x="1574875" y="1152475"/>
            <a:ext cx="5868000" cy="39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358" name="Google Shape;35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2"/>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60" name="Google Shape;360;p52"/>
          <p:cNvPicPr preferRelativeResize="0"/>
          <p:nvPr/>
        </p:nvPicPr>
        <p:blipFill>
          <a:blip r:embed="rId3">
            <a:alphaModFix/>
          </a:blip>
          <a:stretch>
            <a:fillRect/>
          </a:stretch>
        </p:blipFill>
        <p:spPr>
          <a:xfrm>
            <a:off x="1383950" y="1150938"/>
            <a:ext cx="6076950" cy="3419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and feature engineering</a:t>
            </a:r>
            <a:endParaRPr/>
          </a:p>
        </p:txBody>
      </p:sp>
      <p:sp>
        <p:nvSpPr>
          <p:cNvPr id="366" name="Google Shape;36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68" name="Google Shape;368;p53"/>
          <p:cNvPicPr preferRelativeResize="0"/>
          <p:nvPr/>
        </p:nvPicPr>
        <p:blipFill>
          <a:blip r:embed="rId3">
            <a:alphaModFix/>
          </a:blip>
          <a:stretch>
            <a:fillRect/>
          </a:stretch>
        </p:blipFill>
        <p:spPr>
          <a:xfrm>
            <a:off x="311700" y="1152475"/>
            <a:ext cx="5112425" cy="2017100"/>
          </a:xfrm>
          <a:prstGeom prst="rect">
            <a:avLst/>
          </a:prstGeom>
          <a:noFill/>
          <a:ln>
            <a:noFill/>
          </a:ln>
        </p:spPr>
      </p:pic>
      <p:sp>
        <p:nvSpPr>
          <p:cNvPr id="369" name="Google Shape;369;p53"/>
          <p:cNvSpPr txBox="1"/>
          <p:nvPr/>
        </p:nvSpPr>
        <p:spPr>
          <a:xfrm>
            <a:off x="5468950" y="1167375"/>
            <a:ext cx="3363300" cy="3401400"/>
          </a:xfrm>
          <a:prstGeom prst="rect">
            <a:avLst/>
          </a:prstGeom>
          <a:noFill/>
          <a:ln>
            <a:noFill/>
          </a:ln>
        </p:spPr>
        <p:txBody>
          <a:bodyPr anchorCtr="0" anchor="t" bIns="91425" lIns="91425" spcFirstLastPara="1" rIns="91425" wrap="square" tIns="91425">
            <a:noAutofit/>
          </a:bodyPr>
          <a:lstStyle/>
          <a:p>
            <a:pPr indent="0" lvl="0" marL="101600" marR="114300" rtl="0" algn="l">
              <a:lnSpc>
                <a:spcPct val="115000"/>
              </a:lnSpc>
              <a:spcBef>
                <a:spcPts val="0"/>
              </a:spcBef>
              <a:spcAft>
                <a:spcPts val="0"/>
              </a:spcAft>
              <a:buClr>
                <a:schemeClr val="dk1"/>
              </a:buClr>
              <a:buSzPts val="1100"/>
              <a:buFont typeface="Arial"/>
              <a:buNone/>
            </a:pPr>
            <a:r>
              <a:rPr lang="en" sz="1150">
                <a:solidFill>
                  <a:schemeClr val="dk1"/>
                </a:solidFill>
                <a:latin typeface="Helvetica Neue"/>
                <a:ea typeface="Helvetica Neue"/>
                <a:cs typeface="Helvetica Neue"/>
                <a:sym typeface="Helvetica Neue"/>
              </a:rPr>
              <a:t>The control group is defined as the group in an experiment or study that does not have the desired effect or MoAs here; which means the target labels are zero for them. I will drop the data for this group, and we will later set all predictions of this group to zero.</a:t>
            </a:r>
            <a:endParaRPr sz="1150">
              <a:solidFill>
                <a:schemeClr val="dk1"/>
              </a:solidFill>
              <a:latin typeface="Helvetica Neue"/>
              <a:ea typeface="Helvetica Neue"/>
              <a:cs typeface="Helvetica Neue"/>
              <a:sym typeface="Helvetica Neue"/>
            </a:endParaRPr>
          </a:p>
          <a:p>
            <a:pPr indent="0" lvl="0" marL="101600" marR="114300" rtl="0" algn="l">
              <a:lnSpc>
                <a:spcPct val="115000"/>
              </a:lnSpc>
              <a:spcBef>
                <a:spcPts val="0"/>
              </a:spcBef>
              <a:spcAft>
                <a:spcPts val="0"/>
              </a:spcAft>
              <a:buNone/>
            </a:pPr>
            <a:r>
              <a:t/>
            </a:r>
            <a:endParaRPr sz="1150">
              <a:solidFill>
                <a:schemeClr val="dk1"/>
              </a:solidFill>
              <a:latin typeface="Helvetica Neue"/>
              <a:ea typeface="Helvetica Neue"/>
              <a:cs typeface="Helvetica Neue"/>
              <a:sym typeface="Helvetica Neue"/>
            </a:endParaRPr>
          </a:p>
          <a:p>
            <a:pPr indent="0" lvl="0" marL="101600" marR="114300" rtl="0" algn="l">
              <a:lnSpc>
                <a:spcPct val="115000"/>
              </a:lnSpc>
              <a:spcBef>
                <a:spcPts val="0"/>
              </a:spcBef>
              <a:spcAft>
                <a:spcPts val="0"/>
              </a:spcAft>
              <a:buClr>
                <a:schemeClr val="dk1"/>
              </a:buClr>
              <a:buSzPts val="1100"/>
              <a:buFont typeface="Arial"/>
              <a:buNone/>
            </a:pPr>
            <a:r>
              <a:rPr lang="en" sz="1150">
                <a:solidFill>
                  <a:schemeClr val="dk1"/>
                </a:solidFill>
                <a:latin typeface="Helvetica Neue"/>
                <a:ea typeface="Helvetica Neue"/>
                <a:cs typeface="Helvetica Neue"/>
                <a:sym typeface="Helvetica Neue"/>
              </a:rPr>
              <a:t>We will keep track of the control group (ctl_vehicle) indexes. I dropped cp_type column and mapped the values of time and dose features. I performed some feature engineering based on the insights I got from the kaggle notebook. I also add methods of Rankgauss and PCA for this.</a:t>
            </a:r>
            <a:endParaRPr sz="115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5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RankGauss</a:t>
            </a:r>
            <a:endParaRPr/>
          </a:p>
        </p:txBody>
      </p:sp>
      <p:sp>
        <p:nvSpPr>
          <p:cNvPr id="375" name="Google Shape;375;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RankGauss work?</a:t>
            </a:r>
            <a:endParaRPr/>
          </a:p>
          <a:p>
            <a:pPr indent="-361950" lvl="0" marL="457200" rtl="0" algn="l">
              <a:spcBef>
                <a:spcPts val="0"/>
              </a:spcBef>
              <a:spcAft>
                <a:spcPts val="0"/>
              </a:spcAft>
              <a:buSzPts val="2100"/>
              <a:buChar char="-"/>
            </a:pPr>
            <a:r>
              <a:rPr lang="en"/>
              <a:t>RankGauss is a popular method for feature extraction in kaggle competitions, akin to standardization. This method comes from Michael Jahrer, who is a kaggle grandmaster.</a:t>
            </a:r>
            <a:endParaRPr/>
          </a:p>
          <a:p>
            <a:pPr indent="0" lvl="0" marL="457200" rtl="0" algn="l">
              <a:spcBef>
                <a:spcPts val="0"/>
              </a:spcBef>
              <a:spcAft>
                <a:spcPts val="0"/>
              </a:spcAft>
              <a:buNone/>
            </a:pPr>
            <a:r>
              <a:t/>
            </a:r>
            <a:endParaRPr/>
          </a:p>
          <a:p>
            <a:pPr indent="-361950" lvl="0" marL="457200" rtl="0" algn="l">
              <a:spcBef>
                <a:spcPts val="0"/>
              </a:spcBef>
              <a:spcAft>
                <a:spcPts val="0"/>
              </a:spcAft>
              <a:buSzPts val="2100"/>
              <a:buChar char="-"/>
            </a:pPr>
            <a:r>
              <a:rPr lang="en"/>
              <a:t>I use RankGauss to normalize. It’s based on rank transformation. First step is to assign a </a:t>
            </a:r>
            <a:r>
              <a:rPr lang="en"/>
              <a:t>linspace</a:t>
            </a:r>
            <a:r>
              <a:rPr lang="en"/>
              <a:t> to the sorted features from 0...1, then apply the inverse of error function to shape them like gaussians, then I </a:t>
            </a:r>
            <a:r>
              <a:rPr lang="en"/>
              <a:t>subtract</a:t>
            </a:r>
            <a:r>
              <a:rPr lang="en"/>
              <a:t> the mean. And this works usually much better than standard mean/std scaler or min/max.</a:t>
            </a:r>
            <a:endParaRPr/>
          </a:p>
          <a:p>
            <a:pPr indent="0" lvl="0" marL="0" rtl="0" algn="l">
              <a:spcBef>
                <a:spcPts val="0"/>
              </a:spcBef>
              <a:spcAft>
                <a:spcPts val="0"/>
              </a:spcAft>
              <a:buNone/>
            </a:pPr>
            <a:r>
              <a:t/>
            </a:r>
            <a:endParaRPr/>
          </a:p>
        </p:txBody>
      </p:sp>
      <p:sp>
        <p:nvSpPr>
          <p:cNvPr id="376" name="Google Shape;376;p54"/>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406600" y="1761500"/>
            <a:ext cx="85206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Before we dive into the data pre-processing, we need to understand </a:t>
            </a:r>
            <a:endParaRPr sz="2300"/>
          </a:p>
          <a:p>
            <a:pPr indent="0" lvl="0" marL="0" rtl="0" algn="l">
              <a:spcBef>
                <a:spcPts val="0"/>
              </a:spcBef>
              <a:spcAft>
                <a:spcPts val="0"/>
              </a:spcAft>
              <a:buNone/>
            </a:pPr>
            <a:r>
              <a:rPr lang="en" sz="2300"/>
              <a:t>the related background and the details of our data set first.</a:t>
            </a:r>
            <a:endParaRPr sz="2300"/>
          </a:p>
        </p:txBody>
      </p:sp>
      <p:sp>
        <p:nvSpPr>
          <p:cNvPr id="160" name="Google Shape;160;p28"/>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RankGauss</a:t>
            </a:r>
            <a:endParaRPr/>
          </a:p>
        </p:txBody>
      </p:sp>
      <p:sp>
        <p:nvSpPr>
          <p:cNvPr id="382" name="Google Shape;38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Before RankGauss                                            After RankGauss</a:t>
            </a:r>
            <a:endParaRPr/>
          </a:p>
        </p:txBody>
      </p:sp>
      <p:sp>
        <p:nvSpPr>
          <p:cNvPr id="383" name="Google Shape;383;p55"/>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84" name="Google Shape;384;p55"/>
          <p:cNvPicPr preferRelativeResize="0"/>
          <p:nvPr/>
        </p:nvPicPr>
        <p:blipFill>
          <a:blip r:embed="rId3">
            <a:alphaModFix/>
          </a:blip>
          <a:stretch>
            <a:fillRect/>
          </a:stretch>
        </p:blipFill>
        <p:spPr>
          <a:xfrm>
            <a:off x="4669475" y="1719775"/>
            <a:ext cx="4162825" cy="2849100"/>
          </a:xfrm>
          <a:prstGeom prst="rect">
            <a:avLst/>
          </a:prstGeom>
          <a:noFill/>
          <a:ln>
            <a:noFill/>
          </a:ln>
        </p:spPr>
      </p:pic>
      <p:pic>
        <p:nvPicPr>
          <p:cNvPr id="385" name="Google Shape;385;p55"/>
          <p:cNvPicPr preferRelativeResize="0"/>
          <p:nvPr/>
        </p:nvPicPr>
        <p:blipFill>
          <a:blip r:embed="rId4">
            <a:alphaModFix/>
          </a:blip>
          <a:stretch>
            <a:fillRect/>
          </a:stretch>
        </p:blipFill>
        <p:spPr>
          <a:xfrm>
            <a:off x="244850" y="1719775"/>
            <a:ext cx="4162826" cy="28215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PCA</a:t>
            </a:r>
            <a:endParaRPr/>
          </a:p>
        </p:txBody>
      </p:sp>
      <p:sp>
        <p:nvSpPr>
          <p:cNvPr id="391" name="Google Shape;391;p56"/>
          <p:cNvSpPr txBox="1"/>
          <p:nvPr>
            <p:ph idx="1" type="body"/>
          </p:nvPr>
        </p:nvSpPr>
        <p:spPr>
          <a:xfrm>
            <a:off x="311700" y="1152475"/>
            <a:ext cx="8520600" cy="34164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PCA is a method to reduce the dimensionality of dataset. It does so by projecting the dataset onto a lower-dimensional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used as:</a:t>
            </a:r>
            <a:endParaRPr/>
          </a:p>
          <a:p>
            <a:pPr indent="-361950" lvl="0" marL="457200" rtl="0" algn="l">
              <a:spcBef>
                <a:spcPts val="0"/>
              </a:spcBef>
              <a:spcAft>
                <a:spcPts val="0"/>
              </a:spcAft>
              <a:buClr>
                <a:srgbClr val="0000FF"/>
              </a:buClr>
              <a:buSzPts val="2100"/>
              <a:buChar char="●"/>
            </a:pPr>
            <a:r>
              <a:rPr lang="en">
                <a:solidFill>
                  <a:srgbClr val="0000FF"/>
                </a:solidFill>
              </a:rPr>
              <a:t>Pre-processing method before classification to reduce computational costs of the classifier.</a:t>
            </a:r>
            <a:endParaRPr>
              <a:solidFill>
                <a:srgbClr val="0000FF"/>
              </a:solidFill>
            </a:endParaRPr>
          </a:p>
          <a:p>
            <a:pPr indent="-361950" lvl="0" marL="457200" rtl="0" algn="l">
              <a:spcBef>
                <a:spcPts val="0"/>
              </a:spcBef>
              <a:spcAft>
                <a:spcPts val="0"/>
              </a:spcAft>
              <a:buSzPts val="2100"/>
              <a:buChar char="●"/>
            </a:pPr>
            <a:r>
              <a:rPr lang="en"/>
              <a:t>Compression method for ease of data storage and retrieval.</a:t>
            </a:r>
            <a:endParaRPr/>
          </a:p>
          <a:p>
            <a:pPr indent="-361950" lvl="0" marL="457200" rtl="0" algn="l">
              <a:spcBef>
                <a:spcPts val="0"/>
              </a:spcBef>
              <a:spcAft>
                <a:spcPts val="0"/>
              </a:spcAft>
              <a:buSzPts val="2100"/>
              <a:buChar char="●"/>
            </a:pPr>
            <a:r>
              <a:rPr lang="en"/>
              <a:t>Feature extraction method</a:t>
            </a:r>
            <a:endParaRPr/>
          </a:p>
        </p:txBody>
      </p:sp>
      <p:sp>
        <p:nvSpPr>
          <p:cNvPr id="392" name="Google Shape;392;p56"/>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PCA</a:t>
            </a:r>
            <a:endParaRPr/>
          </a:p>
        </p:txBody>
      </p:sp>
      <p:sp>
        <p:nvSpPr>
          <p:cNvPr id="398" name="Google Shape;39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a:t>Why PCA?</a:t>
            </a:r>
            <a:endParaRPr/>
          </a:p>
          <a:p>
            <a:pPr indent="-342900" lvl="0" marL="457200" rtl="0" algn="l">
              <a:spcBef>
                <a:spcPts val="0"/>
              </a:spcBef>
              <a:spcAft>
                <a:spcPts val="0"/>
              </a:spcAft>
              <a:buSzPts val="1800"/>
              <a:buChar char="-"/>
            </a:pPr>
            <a:r>
              <a:rPr b="1" lang="en" sz="1800">
                <a:solidFill>
                  <a:srgbClr val="202124"/>
                </a:solidFill>
                <a:latin typeface="Arial"/>
                <a:ea typeface="Arial"/>
                <a:cs typeface="Arial"/>
                <a:sym typeface="Arial"/>
              </a:rPr>
              <a:t>Principal Component Analysis</a:t>
            </a:r>
            <a:r>
              <a:rPr lang="en" sz="1800">
                <a:solidFill>
                  <a:srgbClr val="202124"/>
                </a:solidFill>
                <a:highlight>
                  <a:srgbClr val="FFFFFF"/>
                </a:highlight>
                <a:latin typeface="Arial"/>
                <a:ea typeface="Arial"/>
                <a:cs typeface="Arial"/>
                <a:sym typeface="Arial"/>
              </a:rPr>
              <a:t> (</a:t>
            </a:r>
            <a:r>
              <a:rPr b="1" lang="en" sz="1800">
                <a:solidFill>
                  <a:srgbClr val="202124"/>
                </a:solidFill>
                <a:latin typeface="Arial"/>
                <a:ea typeface="Arial"/>
                <a:cs typeface="Arial"/>
                <a:sym typeface="Arial"/>
              </a:rPr>
              <a:t>PCA) is used</a:t>
            </a:r>
            <a:r>
              <a:rPr lang="en" sz="1800">
                <a:solidFill>
                  <a:srgbClr val="202124"/>
                </a:solidFill>
                <a:highlight>
                  <a:srgbClr val="FFFFFF"/>
                </a:highlight>
                <a:latin typeface="Arial"/>
                <a:ea typeface="Arial"/>
                <a:cs typeface="Arial"/>
                <a:sym typeface="Arial"/>
              </a:rPr>
              <a:t> to explain the variance covariance structure of a set of variables through linear combinations. It is often </a:t>
            </a:r>
            <a:r>
              <a:rPr b="1" lang="en" sz="1800">
                <a:solidFill>
                  <a:srgbClr val="202124"/>
                </a:solidFill>
                <a:latin typeface="Arial"/>
                <a:ea typeface="Arial"/>
                <a:cs typeface="Arial"/>
                <a:sym typeface="Arial"/>
              </a:rPr>
              <a:t>used</a:t>
            </a:r>
            <a:r>
              <a:rPr lang="en" sz="1800">
                <a:solidFill>
                  <a:srgbClr val="202124"/>
                </a:solidFill>
                <a:highlight>
                  <a:srgbClr val="FFFFFF"/>
                </a:highlight>
                <a:latin typeface="Arial"/>
                <a:ea typeface="Arial"/>
                <a:cs typeface="Arial"/>
                <a:sym typeface="Arial"/>
              </a:rPr>
              <a:t> as a dimensionality-reduction technique.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361950" lvl="0" marL="457200" rtl="0" algn="l">
              <a:spcBef>
                <a:spcPts val="0"/>
              </a:spcBef>
              <a:spcAft>
                <a:spcPts val="0"/>
              </a:spcAft>
              <a:buSzPts val="2100"/>
              <a:buChar char="●"/>
            </a:pPr>
            <a:r>
              <a:rPr lang="en"/>
              <a:t>Does PCA lose information?</a:t>
            </a:r>
            <a:endParaRPr/>
          </a:p>
          <a:p>
            <a:pPr indent="-342900" lvl="0" marL="457200" rtl="0" algn="l">
              <a:spcBef>
                <a:spcPts val="0"/>
              </a:spcBef>
              <a:spcAft>
                <a:spcPts val="0"/>
              </a:spcAft>
              <a:buSzPts val="1800"/>
              <a:buChar char="-"/>
            </a:pPr>
            <a:r>
              <a:rPr lang="en" sz="1800">
                <a:solidFill>
                  <a:srgbClr val="202124"/>
                </a:solidFill>
                <a:highlight>
                  <a:srgbClr val="FFFFFF"/>
                </a:highlight>
                <a:latin typeface="Arial"/>
                <a:ea typeface="Arial"/>
                <a:cs typeface="Arial"/>
                <a:sym typeface="Arial"/>
              </a:rPr>
              <a:t>Nope. ... It is useful because it often </a:t>
            </a:r>
            <a:r>
              <a:rPr b="1" lang="en" sz="1800">
                <a:solidFill>
                  <a:srgbClr val="202124"/>
                </a:solidFill>
                <a:latin typeface="Arial"/>
                <a:ea typeface="Arial"/>
                <a:cs typeface="Arial"/>
                <a:sym typeface="Arial"/>
              </a:rPr>
              <a:t>does</a:t>
            </a:r>
            <a:r>
              <a:rPr lang="en" sz="1800">
                <a:solidFill>
                  <a:srgbClr val="202124"/>
                </a:solidFill>
                <a:highlight>
                  <a:srgbClr val="FFFFFF"/>
                </a:highlight>
                <a:latin typeface="Arial"/>
                <a:ea typeface="Arial"/>
                <a:cs typeface="Arial"/>
                <a:sym typeface="Arial"/>
              </a:rPr>
              <a:t> not </a:t>
            </a:r>
            <a:r>
              <a:rPr b="1" lang="en" sz="1800">
                <a:solidFill>
                  <a:srgbClr val="202124"/>
                </a:solidFill>
                <a:latin typeface="Arial"/>
                <a:ea typeface="Arial"/>
                <a:cs typeface="Arial"/>
                <a:sym typeface="Arial"/>
              </a:rPr>
              <a:t>lose</a:t>
            </a:r>
            <a:r>
              <a:rPr lang="en" sz="1800">
                <a:solidFill>
                  <a:srgbClr val="202124"/>
                </a:solidFill>
                <a:highlight>
                  <a:srgbClr val="FFFFFF"/>
                </a:highlight>
                <a:latin typeface="Arial"/>
                <a:ea typeface="Arial"/>
                <a:cs typeface="Arial"/>
                <a:sym typeface="Arial"/>
              </a:rPr>
              <a:t> important </a:t>
            </a:r>
            <a:r>
              <a:rPr b="1" lang="en" sz="1800">
                <a:solidFill>
                  <a:srgbClr val="202124"/>
                </a:solidFill>
                <a:latin typeface="Arial"/>
                <a:ea typeface="Arial"/>
                <a:cs typeface="Arial"/>
                <a:sym typeface="Arial"/>
              </a:rPr>
              <a:t>information</a:t>
            </a:r>
            <a:r>
              <a:rPr lang="en" sz="1800">
                <a:solidFill>
                  <a:srgbClr val="202124"/>
                </a:solidFill>
                <a:highlight>
                  <a:srgbClr val="FFFFFF"/>
                </a:highlight>
                <a:latin typeface="Arial"/>
                <a:ea typeface="Arial"/>
                <a:cs typeface="Arial"/>
                <a:sym typeface="Arial"/>
              </a:rPr>
              <a:t> when you use it to reduce dimension of your </a:t>
            </a:r>
            <a:r>
              <a:rPr b="1" lang="en" sz="1800">
                <a:solidFill>
                  <a:srgbClr val="202124"/>
                </a:solidFill>
                <a:latin typeface="Arial"/>
                <a:ea typeface="Arial"/>
                <a:cs typeface="Arial"/>
                <a:sym typeface="Arial"/>
              </a:rPr>
              <a:t>data</a:t>
            </a:r>
            <a:r>
              <a:rPr lang="en" sz="1800">
                <a:solidFill>
                  <a:srgbClr val="202124"/>
                </a:solidFill>
                <a:highlight>
                  <a:srgbClr val="FFFFFF"/>
                </a:highlight>
                <a:latin typeface="Arial"/>
                <a:ea typeface="Arial"/>
                <a:cs typeface="Arial"/>
                <a:sym typeface="Arial"/>
              </a:rPr>
              <a:t>. When you </a:t>
            </a:r>
            <a:r>
              <a:rPr b="1" lang="en" sz="1800">
                <a:solidFill>
                  <a:srgbClr val="202124"/>
                </a:solidFill>
                <a:latin typeface="Arial"/>
                <a:ea typeface="Arial"/>
                <a:cs typeface="Arial"/>
                <a:sym typeface="Arial"/>
              </a:rPr>
              <a:t>lose data</a:t>
            </a:r>
            <a:r>
              <a:rPr lang="en" sz="1800">
                <a:solidFill>
                  <a:srgbClr val="202124"/>
                </a:solidFill>
                <a:highlight>
                  <a:srgbClr val="FFFFFF"/>
                </a:highlight>
                <a:latin typeface="Arial"/>
                <a:ea typeface="Arial"/>
                <a:cs typeface="Arial"/>
                <a:sym typeface="Arial"/>
              </a:rPr>
              <a:t> it is often the higher frequency </a:t>
            </a:r>
            <a:r>
              <a:rPr b="1" lang="en" sz="1800">
                <a:solidFill>
                  <a:srgbClr val="202124"/>
                </a:solidFill>
                <a:latin typeface="Arial"/>
                <a:ea typeface="Arial"/>
                <a:cs typeface="Arial"/>
                <a:sym typeface="Arial"/>
              </a:rPr>
              <a:t>data</a:t>
            </a:r>
            <a:r>
              <a:rPr lang="en" sz="1800">
                <a:solidFill>
                  <a:srgbClr val="202124"/>
                </a:solidFill>
                <a:highlight>
                  <a:srgbClr val="FFFFFF"/>
                </a:highlight>
                <a:latin typeface="Arial"/>
                <a:ea typeface="Arial"/>
                <a:cs typeface="Arial"/>
                <a:sym typeface="Arial"/>
              </a:rPr>
              <a:t> and often that is less important.</a:t>
            </a:r>
            <a:endParaRPr sz="1800"/>
          </a:p>
        </p:txBody>
      </p:sp>
      <p:sp>
        <p:nvSpPr>
          <p:cNvPr id="399" name="Google Shape;399;p57"/>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PCA</a:t>
            </a:r>
            <a:endParaRPr/>
          </a:p>
        </p:txBody>
      </p:sp>
      <p:sp>
        <p:nvSpPr>
          <p:cNvPr id="405" name="Google Shape;405;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8"/>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07" name="Google Shape;407;p58"/>
          <p:cNvPicPr preferRelativeResize="0"/>
          <p:nvPr/>
        </p:nvPicPr>
        <p:blipFill>
          <a:blip r:embed="rId3">
            <a:alphaModFix/>
          </a:blip>
          <a:stretch>
            <a:fillRect/>
          </a:stretch>
        </p:blipFill>
        <p:spPr>
          <a:xfrm>
            <a:off x="311700" y="1152475"/>
            <a:ext cx="5571300" cy="2151075"/>
          </a:xfrm>
          <a:prstGeom prst="rect">
            <a:avLst/>
          </a:prstGeom>
          <a:noFill/>
          <a:ln>
            <a:noFill/>
          </a:ln>
        </p:spPr>
      </p:pic>
      <p:sp>
        <p:nvSpPr>
          <p:cNvPr id="408" name="Google Shape;408;p58"/>
          <p:cNvSpPr txBox="1"/>
          <p:nvPr/>
        </p:nvSpPr>
        <p:spPr>
          <a:xfrm>
            <a:off x="6014700" y="1038450"/>
            <a:ext cx="2745900" cy="29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N_comp: number of components to keep. If n_components is not set, all components are kept.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Random_state:  pass an int value for reproducible results across multiple function calls.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Fit_transform/fit:  for fit_transform (X[,y]), it fit the model with X and apply the dimensionality reduction on X; For fit, it fits the model with X.</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PCA</a:t>
            </a:r>
            <a:endParaRPr/>
          </a:p>
        </p:txBody>
      </p:sp>
      <p:sp>
        <p:nvSpPr>
          <p:cNvPr id="414" name="Google Shape;41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9"/>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16" name="Google Shape;416;p59"/>
          <p:cNvPicPr preferRelativeResize="0"/>
          <p:nvPr/>
        </p:nvPicPr>
        <p:blipFill>
          <a:blip r:embed="rId3">
            <a:alphaModFix/>
          </a:blip>
          <a:stretch>
            <a:fillRect/>
          </a:stretch>
        </p:blipFill>
        <p:spPr>
          <a:xfrm>
            <a:off x="311700" y="1152475"/>
            <a:ext cx="5604199" cy="2241675"/>
          </a:xfrm>
          <a:prstGeom prst="rect">
            <a:avLst/>
          </a:prstGeom>
          <a:noFill/>
          <a:ln>
            <a:noFill/>
          </a:ln>
        </p:spPr>
      </p:pic>
      <p:sp>
        <p:nvSpPr>
          <p:cNvPr id="417" name="Google Shape;417;p59"/>
          <p:cNvSpPr txBox="1"/>
          <p:nvPr/>
        </p:nvSpPr>
        <p:spPr>
          <a:xfrm>
            <a:off x="6237725" y="1152350"/>
            <a:ext cx="2564700" cy="22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In this part, regarding to CELLS, I lower the features of this to 50.</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And add these features to the original one to represent.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threshold</a:t>
            </a:r>
            <a:endParaRPr/>
          </a:p>
        </p:txBody>
      </p:sp>
      <p:sp>
        <p:nvSpPr>
          <p:cNvPr id="423" name="Google Shape;42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02124"/>
                </a:solidFill>
                <a:highlight>
                  <a:srgbClr val="FFFFFF"/>
                </a:highlight>
                <a:latin typeface="Roboto"/>
                <a:ea typeface="Roboto"/>
                <a:cs typeface="Roboto"/>
                <a:sym typeface="Roboto"/>
              </a:rPr>
              <a:t>Variance threshold</a:t>
            </a:r>
            <a:r>
              <a:rPr lang="en" sz="1800">
                <a:solidFill>
                  <a:srgbClr val="202124"/>
                </a:solidFill>
                <a:highlight>
                  <a:srgbClr val="FFFFFF"/>
                </a:highlight>
                <a:latin typeface="Roboto"/>
                <a:ea typeface="Roboto"/>
                <a:cs typeface="Roboto"/>
                <a:sym typeface="Roboto"/>
              </a:rPr>
              <a:t> from sklearn is a simple baseline approach to feature selection. It removes all features which </a:t>
            </a:r>
            <a:r>
              <a:rPr b="1" lang="en" sz="1800">
                <a:solidFill>
                  <a:srgbClr val="202124"/>
                </a:solidFill>
                <a:highlight>
                  <a:srgbClr val="FFFFFF"/>
                </a:highlight>
                <a:latin typeface="Roboto"/>
                <a:ea typeface="Roboto"/>
                <a:cs typeface="Roboto"/>
                <a:sym typeface="Roboto"/>
              </a:rPr>
              <a:t>variance</a:t>
            </a:r>
            <a:r>
              <a:rPr lang="en" sz="1800">
                <a:solidFill>
                  <a:srgbClr val="202124"/>
                </a:solidFill>
                <a:highlight>
                  <a:srgbClr val="FFFFFF"/>
                </a:highlight>
                <a:latin typeface="Roboto"/>
                <a:ea typeface="Roboto"/>
                <a:cs typeface="Roboto"/>
                <a:sym typeface="Roboto"/>
              </a:rPr>
              <a:t> doesn't meet some </a:t>
            </a:r>
            <a:r>
              <a:rPr b="1" lang="en" sz="1800">
                <a:solidFill>
                  <a:srgbClr val="202124"/>
                </a:solidFill>
                <a:highlight>
                  <a:srgbClr val="FFFFFF"/>
                </a:highlight>
                <a:latin typeface="Roboto"/>
                <a:ea typeface="Roboto"/>
                <a:cs typeface="Roboto"/>
                <a:sym typeface="Roboto"/>
              </a:rPr>
              <a:t>threshold</a:t>
            </a:r>
            <a:r>
              <a:rPr lang="en" sz="1800">
                <a:solidFill>
                  <a:srgbClr val="202124"/>
                </a:solidFill>
                <a:highlight>
                  <a:srgbClr val="FFFFFF"/>
                </a:highlight>
                <a:latin typeface="Roboto"/>
                <a:ea typeface="Roboto"/>
                <a:cs typeface="Roboto"/>
                <a:sym typeface="Roboto"/>
              </a:rPr>
              <a:t>. By default, it removes all zero-</a:t>
            </a:r>
            <a:r>
              <a:rPr b="1" lang="en" sz="1800">
                <a:solidFill>
                  <a:srgbClr val="202124"/>
                </a:solidFill>
                <a:highlight>
                  <a:srgbClr val="FFFFFF"/>
                </a:highlight>
                <a:latin typeface="Roboto"/>
                <a:ea typeface="Roboto"/>
                <a:cs typeface="Roboto"/>
                <a:sym typeface="Roboto"/>
              </a:rPr>
              <a:t>variance</a:t>
            </a:r>
            <a:r>
              <a:rPr lang="en" sz="1800">
                <a:solidFill>
                  <a:srgbClr val="202124"/>
                </a:solidFill>
                <a:highlight>
                  <a:srgbClr val="FFFFFF"/>
                </a:highlight>
                <a:latin typeface="Roboto"/>
                <a:ea typeface="Roboto"/>
                <a:cs typeface="Roboto"/>
                <a:sym typeface="Roboto"/>
              </a:rPr>
              <a:t> features, i.e., features that have the same value in all samples.</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02124"/>
              </a:solidFill>
              <a:highlight>
                <a:srgbClr val="FFFFFF"/>
              </a:highlight>
              <a:latin typeface="Roboto"/>
              <a:ea typeface="Roboto"/>
              <a:cs typeface="Roboto"/>
              <a:sym typeface="Roboto"/>
            </a:endParaRPr>
          </a:p>
          <a:p>
            <a:pPr indent="-342900" lvl="0" marL="457200" rtl="0" algn="l">
              <a:spcBef>
                <a:spcPts val="0"/>
              </a:spcBef>
              <a:spcAft>
                <a:spcPts val="0"/>
              </a:spcAft>
              <a:buClr>
                <a:srgbClr val="202124"/>
              </a:buClr>
              <a:buSzPts val="1800"/>
              <a:buFont typeface="Roboto"/>
              <a:buChar char="-"/>
            </a:pPr>
            <a:r>
              <a:rPr lang="en" sz="1800">
                <a:solidFill>
                  <a:srgbClr val="202124"/>
                </a:solidFill>
                <a:highlight>
                  <a:srgbClr val="FFFFFF"/>
                </a:highlight>
                <a:latin typeface="Roboto"/>
                <a:ea typeface="Roboto"/>
                <a:cs typeface="Roboto"/>
                <a:sym typeface="Roboto"/>
              </a:rPr>
              <a:t>Motivated by the idea that low variance features contain less information</a:t>
            </a:r>
            <a:endParaRPr sz="1800">
              <a:solidFill>
                <a:srgbClr val="202124"/>
              </a:solidFill>
              <a:highlight>
                <a:srgbClr val="FFFFFF"/>
              </a:highlight>
              <a:latin typeface="Roboto"/>
              <a:ea typeface="Roboto"/>
              <a:cs typeface="Roboto"/>
              <a:sym typeface="Roboto"/>
            </a:endParaRPr>
          </a:p>
          <a:p>
            <a:pPr indent="-342900" lvl="0" marL="457200" rtl="0" algn="l">
              <a:spcBef>
                <a:spcPts val="0"/>
              </a:spcBef>
              <a:spcAft>
                <a:spcPts val="0"/>
              </a:spcAft>
              <a:buClr>
                <a:srgbClr val="202124"/>
              </a:buClr>
              <a:buSzPts val="1800"/>
              <a:buFont typeface="Roboto"/>
              <a:buChar char="-"/>
            </a:pPr>
            <a:r>
              <a:rPr lang="en" sz="1800">
                <a:solidFill>
                  <a:srgbClr val="202124"/>
                </a:solidFill>
                <a:highlight>
                  <a:srgbClr val="FFFFFF"/>
                </a:highlight>
                <a:latin typeface="Roboto"/>
                <a:ea typeface="Roboto"/>
                <a:cs typeface="Roboto"/>
                <a:sym typeface="Roboto"/>
              </a:rPr>
              <a:t>Calculate variance of each feature, then drop features with variance below  the threshold</a:t>
            </a:r>
            <a:endParaRPr sz="1800">
              <a:solidFill>
                <a:srgbClr val="202124"/>
              </a:solidFill>
              <a:highlight>
                <a:srgbClr val="FFFFFF"/>
              </a:highlight>
              <a:latin typeface="Roboto"/>
              <a:ea typeface="Roboto"/>
              <a:cs typeface="Roboto"/>
              <a:sym typeface="Roboto"/>
            </a:endParaRPr>
          </a:p>
          <a:p>
            <a:pPr indent="-342900" lvl="0" marL="457200" rtl="0" algn="l">
              <a:spcBef>
                <a:spcPts val="0"/>
              </a:spcBef>
              <a:spcAft>
                <a:spcPts val="0"/>
              </a:spcAft>
              <a:buClr>
                <a:srgbClr val="202124"/>
              </a:buClr>
              <a:buSzPts val="1800"/>
              <a:buFont typeface="Roboto"/>
              <a:buChar char="-"/>
            </a:pPr>
            <a:r>
              <a:rPr lang="en" sz="1800">
                <a:solidFill>
                  <a:srgbClr val="202124"/>
                </a:solidFill>
                <a:highlight>
                  <a:srgbClr val="FFFFFF"/>
                </a:highlight>
                <a:latin typeface="Roboto"/>
                <a:ea typeface="Roboto"/>
                <a:cs typeface="Roboto"/>
                <a:sym typeface="Roboto"/>
              </a:rPr>
              <a:t>Make sure that features have the same scale</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02124"/>
              </a:solidFill>
              <a:highlight>
                <a:srgbClr val="FFFFFF"/>
              </a:highlight>
              <a:latin typeface="Roboto"/>
              <a:ea typeface="Roboto"/>
              <a:cs typeface="Roboto"/>
              <a:sym typeface="Roboto"/>
            </a:endParaRPr>
          </a:p>
        </p:txBody>
      </p:sp>
      <p:sp>
        <p:nvSpPr>
          <p:cNvPr id="424" name="Google Shape;424;p60"/>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threshold</a:t>
            </a:r>
            <a:endParaRPr/>
          </a:p>
        </p:txBody>
      </p:sp>
      <p:sp>
        <p:nvSpPr>
          <p:cNvPr id="430" name="Google Shape;430;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1"/>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32" name="Google Shape;432;p61"/>
          <p:cNvPicPr preferRelativeResize="0"/>
          <p:nvPr/>
        </p:nvPicPr>
        <p:blipFill>
          <a:blip r:embed="rId3">
            <a:alphaModFix/>
          </a:blip>
          <a:stretch>
            <a:fillRect/>
          </a:stretch>
        </p:blipFill>
        <p:spPr>
          <a:xfrm>
            <a:off x="311700" y="1152475"/>
            <a:ext cx="6715272"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ctrTitle"/>
          </p:nvPr>
        </p:nvSpPr>
        <p:spPr>
          <a:xfrm>
            <a:off x="1143000" y="497050"/>
            <a:ext cx="6858000" cy="837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Thank you!</a:t>
            </a:r>
            <a:endParaRPr/>
          </a:p>
        </p:txBody>
      </p:sp>
      <p:pic>
        <p:nvPicPr>
          <p:cNvPr id="438" name="Google Shape;438;p62"/>
          <p:cNvPicPr preferRelativeResize="0"/>
          <p:nvPr/>
        </p:nvPicPr>
        <p:blipFill>
          <a:blip r:embed="rId3">
            <a:alphaModFix/>
          </a:blip>
          <a:stretch>
            <a:fillRect/>
          </a:stretch>
        </p:blipFill>
        <p:spPr>
          <a:xfrm>
            <a:off x="2237963" y="1334275"/>
            <a:ext cx="4668075" cy="3113599"/>
          </a:xfrm>
          <a:prstGeom prst="rect">
            <a:avLst/>
          </a:prstGeom>
          <a:noFill/>
          <a:ln>
            <a:noFill/>
          </a:ln>
        </p:spPr>
      </p:pic>
      <p:sp>
        <p:nvSpPr>
          <p:cNvPr id="439" name="Google Shape;439;p62"/>
          <p:cNvSpPr txBox="1"/>
          <p:nvPr>
            <p:ph idx="12" type="sldNum"/>
          </p:nvPr>
        </p:nvSpPr>
        <p:spPr>
          <a:xfrm>
            <a:off x="645795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9"/>
          <p:cNvSpPr txBox="1"/>
          <p:nvPr>
            <p:ph type="title"/>
          </p:nvPr>
        </p:nvSpPr>
        <p:spPr>
          <a:xfrm>
            <a:off x="628650" y="132119"/>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alibri"/>
              <a:buNone/>
            </a:pPr>
            <a:r>
              <a:rPr lang="en"/>
              <a:t>B</a:t>
            </a:r>
            <a:r>
              <a:rPr lang="en"/>
              <a:t>ackground of MoA</a:t>
            </a:r>
            <a:endParaRPr/>
          </a:p>
        </p:txBody>
      </p:sp>
      <p:sp>
        <p:nvSpPr>
          <p:cNvPr id="166" name="Google Shape;166;p29"/>
          <p:cNvSpPr txBox="1"/>
          <p:nvPr>
            <p:ph idx="1" type="body"/>
          </p:nvPr>
        </p:nvSpPr>
        <p:spPr>
          <a:xfrm>
            <a:off x="628650" y="1126319"/>
            <a:ext cx="7886700" cy="3263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None/>
            </a:pPr>
            <a:r>
              <a:rPr lang="en" sz="1800"/>
              <a:t>In the past, scientists derived drugs from natural products or were inspired by traditional remedies. Very common drugs, such as paracetamol, known in the US as acetaminophen, were put into clinical use decades before the biological mechanisms driving their pharmacological activities were understood. </a:t>
            </a:r>
            <a:endParaRPr sz="1800"/>
          </a:p>
          <a:p>
            <a:pPr indent="0" lvl="0" marL="0" rtl="0" algn="l">
              <a:lnSpc>
                <a:spcPct val="90000"/>
              </a:lnSpc>
              <a:spcBef>
                <a:spcPts val="0"/>
              </a:spcBef>
              <a:spcAft>
                <a:spcPts val="0"/>
              </a:spcAft>
              <a:buClr>
                <a:schemeClr val="dk1"/>
              </a:buClr>
              <a:buSzPts val="2100"/>
              <a:buNone/>
            </a:pPr>
            <a:r>
              <a:t/>
            </a:r>
            <a:endParaRPr sz="1800"/>
          </a:p>
          <a:p>
            <a:pPr indent="0" lvl="0" marL="0" rtl="0" algn="l">
              <a:lnSpc>
                <a:spcPct val="90000"/>
              </a:lnSpc>
              <a:spcBef>
                <a:spcPts val="0"/>
              </a:spcBef>
              <a:spcAft>
                <a:spcPts val="0"/>
              </a:spcAft>
              <a:buClr>
                <a:schemeClr val="dk1"/>
              </a:buClr>
              <a:buSzPts val="2100"/>
              <a:buNone/>
            </a:pPr>
            <a:r>
              <a:rPr lang="en" sz="1800"/>
              <a:t>Today, with the advent of more powerful technologies, drug discovery has changed from the serendipitous approaches of the past to a more targeted model based on an understanding of the underlying biological mechanism of a disease. In the new framework, scientists seek to identify a protein target associated with a disease and develop a molecule that can modulate that protein target. As a shorthand to describe the biological activity of a given molecule, scientists assign a label referred to as mechanism-of-action or MoA for short.</a:t>
            </a:r>
            <a:endParaRPr sz="1800"/>
          </a:p>
        </p:txBody>
      </p:sp>
      <p:sp>
        <p:nvSpPr>
          <p:cNvPr id="167" name="Google Shape;167;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determine the MoA of new drug</a:t>
            </a:r>
            <a:endParaRPr/>
          </a:p>
          <a:p>
            <a:pPr indent="0" lvl="0" marL="0" rtl="0" algn="l">
              <a:spcBef>
                <a:spcPts val="0"/>
              </a:spcBef>
              <a:spcAft>
                <a:spcPts val="0"/>
              </a:spcAft>
              <a:buNone/>
            </a:pPr>
            <a:r>
              <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approach is to treat sample of human cells with the drug and then analyze the cellular responses with algorithms that search for similarity to known patterns in large genomic databases, such as libraries of gene expression or cell viability patterns of drugs with known MoAs.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competition, we will have access to a unique dataset that combines gene expression and cell viability data. The data is based on a new technology that measures simultaneously human cell’s responses to drugs in a pool of 100 different cell types, in addition, we have access to MoA annotations for more than 5,000 drugs in this dataset.</a:t>
            </a:r>
            <a:endParaRPr/>
          </a:p>
        </p:txBody>
      </p:sp>
      <p:sp>
        <p:nvSpPr>
          <p:cNvPr id="174" name="Google Shape;174;p30"/>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562225" y="437200"/>
            <a:ext cx="479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a:t>
            </a:r>
            <a:endParaRPr/>
          </a:p>
        </p:txBody>
      </p:sp>
      <p:sp>
        <p:nvSpPr>
          <p:cNvPr id="180" name="Google Shape;180;p31"/>
          <p:cNvSpPr txBox="1"/>
          <p:nvPr>
            <p:ph idx="1" type="body"/>
          </p:nvPr>
        </p:nvSpPr>
        <p:spPr>
          <a:xfrm>
            <a:off x="397800" y="1202725"/>
            <a:ext cx="8520600" cy="29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Test_features.csv</a:t>
            </a:r>
            <a:r>
              <a:rPr lang="en"/>
              <a:t>: Features for the test data.</a:t>
            </a:r>
            <a:endParaRPr/>
          </a:p>
          <a:p>
            <a:pPr indent="0" lvl="0" marL="0" rtl="0" algn="l">
              <a:spcBef>
                <a:spcPts val="0"/>
              </a:spcBef>
              <a:spcAft>
                <a:spcPts val="0"/>
              </a:spcAft>
              <a:buNone/>
            </a:pPr>
            <a:r>
              <a:rPr lang="en">
                <a:solidFill>
                  <a:srgbClr val="0000FF"/>
                </a:solidFill>
              </a:rPr>
              <a:t>Train_drug.csv</a:t>
            </a:r>
            <a:r>
              <a:rPr lang="en"/>
              <a:t>: Drug id corresponding to every sig_id(sample id) for training set  only.</a:t>
            </a:r>
            <a:endParaRPr/>
          </a:p>
          <a:p>
            <a:pPr indent="0" lvl="0" marL="0" rtl="0" algn="l">
              <a:spcBef>
                <a:spcPts val="0"/>
              </a:spcBef>
              <a:spcAft>
                <a:spcPts val="0"/>
              </a:spcAft>
              <a:buNone/>
            </a:pPr>
            <a:r>
              <a:rPr lang="en">
                <a:solidFill>
                  <a:srgbClr val="0000FF"/>
                </a:solidFill>
              </a:rPr>
              <a:t>Train_features.csv</a:t>
            </a:r>
            <a:r>
              <a:rPr lang="en"/>
              <a:t>: Features for the training set. (Details in later slides)</a:t>
            </a:r>
            <a:endParaRPr/>
          </a:p>
          <a:p>
            <a:pPr indent="0" lvl="0" marL="0" rtl="0" algn="l">
              <a:spcBef>
                <a:spcPts val="0"/>
              </a:spcBef>
              <a:spcAft>
                <a:spcPts val="0"/>
              </a:spcAft>
              <a:buNone/>
            </a:pPr>
            <a:r>
              <a:rPr lang="en">
                <a:solidFill>
                  <a:srgbClr val="0000FF"/>
                </a:solidFill>
              </a:rPr>
              <a:t>Train_targets_nonscored.csv</a:t>
            </a:r>
            <a:r>
              <a:rPr lang="en"/>
              <a:t>: Additional(optional) binary MoA responses for the  training data. (not predicted nor scored, but may also be useful )</a:t>
            </a:r>
            <a:endParaRPr/>
          </a:p>
          <a:p>
            <a:pPr indent="0" lvl="0" marL="0" rtl="0" algn="l">
              <a:spcBef>
                <a:spcPts val="0"/>
              </a:spcBef>
              <a:spcAft>
                <a:spcPts val="0"/>
              </a:spcAft>
              <a:buNone/>
            </a:pPr>
            <a:r>
              <a:rPr lang="en">
                <a:solidFill>
                  <a:srgbClr val="0000FF"/>
                </a:solidFill>
              </a:rPr>
              <a:t>Train_targets_scored.csv</a:t>
            </a:r>
            <a:r>
              <a:rPr lang="en"/>
              <a:t>: The binary MoA targets that are scored.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take a deeper look at these data sets. </a:t>
            </a:r>
            <a:endParaRPr/>
          </a:p>
        </p:txBody>
      </p:sp>
      <p:sp>
        <p:nvSpPr>
          <p:cNvPr id="181" name="Google Shape;181;p31"/>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21325" y="491975"/>
            <a:ext cx="85206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Test_features.csv</a:t>
            </a:r>
            <a:endParaRPr sz="2600"/>
          </a:p>
        </p:txBody>
      </p:sp>
      <p:sp>
        <p:nvSpPr>
          <p:cNvPr id="187" name="Google Shape;187;p32"/>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8" name="Google Shape;188;p32"/>
          <p:cNvPicPr preferRelativeResize="0"/>
          <p:nvPr/>
        </p:nvPicPr>
        <p:blipFill>
          <a:blip r:embed="rId3">
            <a:alphaModFix/>
          </a:blip>
          <a:stretch>
            <a:fillRect/>
          </a:stretch>
        </p:blipFill>
        <p:spPr>
          <a:xfrm>
            <a:off x="369913" y="1158150"/>
            <a:ext cx="8341522" cy="3075075"/>
          </a:xfrm>
          <a:prstGeom prst="rect">
            <a:avLst/>
          </a:prstGeom>
          <a:noFill/>
          <a:ln>
            <a:noFill/>
          </a:ln>
        </p:spPr>
      </p:pic>
      <p:sp>
        <p:nvSpPr>
          <p:cNvPr id="189" name="Google Shape;189;p32"/>
          <p:cNvSpPr/>
          <p:nvPr/>
        </p:nvSpPr>
        <p:spPr>
          <a:xfrm rot="-918112">
            <a:off x="1240870" y="1606013"/>
            <a:ext cx="612722" cy="164185"/>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90" name="Google Shape;190;p32"/>
          <p:cNvSpPr txBox="1"/>
          <p:nvPr/>
        </p:nvSpPr>
        <p:spPr>
          <a:xfrm>
            <a:off x="1864325" y="1315250"/>
            <a:ext cx="17370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alibri"/>
                <a:ea typeface="Calibri"/>
                <a:cs typeface="Calibri"/>
                <a:sym typeface="Calibri"/>
              </a:rPr>
              <a:t>3982 unique entries </a:t>
            </a:r>
            <a:endParaRPr>
              <a:solidFill>
                <a:srgbClr val="0000FF"/>
              </a:solidFill>
              <a:latin typeface="Calibri"/>
              <a:ea typeface="Calibri"/>
              <a:cs typeface="Calibri"/>
              <a:sym typeface="Calibri"/>
            </a:endParaRPr>
          </a:p>
        </p:txBody>
      </p:sp>
      <p:sp>
        <p:nvSpPr>
          <p:cNvPr id="191" name="Google Shape;191;p32"/>
          <p:cNvSpPr txBox="1"/>
          <p:nvPr/>
        </p:nvSpPr>
        <p:spPr>
          <a:xfrm>
            <a:off x="2207700" y="1894575"/>
            <a:ext cx="53940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latin typeface="Calibri"/>
                <a:ea typeface="Calibri"/>
                <a:cs typeface="Calibri"/>
                <a:sym typeface="Calibri"/>
              </a:rPr>
              <a:t>Sig_id: sample id	                g- : gene expression(0 - 771)	c- : cell viability(0 - 99)</a:t>
            </a:r>
            <a:endParaRPr sz="1100">
              <a:solidFill>
                <a:srgbClr val="0000FF"/>
              </a:solidFill>
              <a:latin typeface="Calibri"/>
              <a:ea typeface="Calibri"/>
              <a:cs typeface="Calibri"/>
              <a:sym typeface="Calibri"/>
            </a:endParaRPr>
          </a:p>
          <a:p>
            <a:pPr indent="0" lvl="0" marL="0" rtl="0" algn="l">
              <a:spcBef>
                <a:spcPts val="0"/>
              </a:spcBef>
              <a:spcAft>
                <a:spcPts val="0"/>
              </a:spcAft>
              <a:buNone/>
            </a:pPr>
            <a:r>
              <a:rPr lang="en" sz="1100">
                <a:solidFill>
                  <a:srgbClr val="0000FF"/>
                </a:solidFill>
                <a:latin typeface="Calibri"/>
                <a:ea typeface="Calibri"/>
                <a:cs typeface="Calibri"/>
                <a:sym typeface="Calibri"/>
              </a:rPr>
              <a:t>3 cp features: </a:t>
            </a:r>
            <a:endParaRPr sz="1100">
              <a:solidFill>
                <a:srgbClr val="0000FF"/>
              </a:solidFill>
              <a:latin typeface="Calibri"/>
              <a:ea typeface="Calibri"/>
              <a:cs typeface="Calibri"/>
              <a:sym typeface="Calibri"/>
            </a:endParaRPr>
          </a:p>
          <a:p>
            <a:pPr indent="-298450" lvl="0" marL="457200" rtl="0" algn="l">
              <a:spcBef>
                <a:spcPts val="0"/>
              </a:spcBef>
              <a:spcAft>
                <a:spcPts val="0"/>
              </a:spcAft>
              <a:buClr>
                <a:srgbClr val="0000FF"/>
              </a:buClr>
              <a:buSzPts val="1100"/>
              <a:buFont typeface="Calibri"/>
              <a:buAutoNum type="arabicParenR"/>
            </a:pPr>
            <a:r>
              <a:rPr lang="en" sz="1100">
                <a:solidFill>
                  <a:srgbClr val="0000FF"/>
                </a:solidFill>
                <a:latin typeface="Calibri"/>
                <a:ea typeface="Calibri"/>
                <a:cs typeface="Calibri"/>
                <a:sym typeface="Calibri"/>
              </a:rPr>
              <a:t>cp_type (trt_cp and ctl_vehicle)</a:t>
            </a:r>
            <a:endParaRPr sz="1100">
              <a:solidFill>
                <a:srgbClr val="0000FF"/>
              </a:solidFill>
              <a:latin typeface="Calibri"/>
              <a:ea typeface="Calibri"/>
              <a:cs typeface="Calibri"/>
              <a:sym typeface="Calibri"/>
            </a:endParaRPr>
          </a:p>
          <a:p>
            <a:pPr indent="-298450" lvl="0" marL="457200" rtl="0" algn="l">
              <a:spcBef>
                <a:spcPts val="0"/>
              </a:spcBef>
              <a:spcAft>
                <a:spcPts val="0"/>
              </a:spcAft>
              <a:buClr>
                <a:srgbClr val="0000FF"/>
              </a:buClr>
              <a:buSzPts val="1100"/>
              <a:buFont typeface="Calibri"/>
              <a:buAutoNum type="arabicParenR"/>
            </a:pPr>
            <a:r>
              <a:rPr lang="en" sz="1100">
                <a:solidFill>
                  <a:srgbClr val="0000FF"/>
                </a:solidFill>
                <a:latin typeface="Calibri"/>
                <a:ea typeface="Calibri"/>
                <a:cs typeface="Calibri"/>
                <a:sym typeface="Calibri"/>
              </a:rPr>
              <a:t>cp_time: treatment time</a:t>
            </a:r>
            <a:endParaRPr sz="1100">
              <a:solidFill>
                <a:srgbClr val="0000FF"/>
              </a:solidFill>
              <a:latin typeface="Calibri"/>
              <a:ea typeface="Calibri"/>
              <a:cs typeface="Calibri"/>
              <a:sym typeface="Calibri"/>
            </a:endParaRPr>
          </a:p>
          <a:p>
            <a:pPr indent="-298450" lvl="0" marL="457200" rtl="0" algn="l">
              <a:spcBef>
                <a:spcPts val="0"/>
              </a:spcBef>
              <a:spcAft>
                <a:spcPts val="0"/>
              </a:spcAft>
              <a:buClr>
                <a:srgbClr val="0000FF"/>
              </a:buClr>
              <a:buSzPts val="1100"/>
              <a:buFont typeface="Calibri"/>
              <a:buAutoNum type="arabicParenR"/>
            </a:pPr>
            <a:r>
              <a:rPr lang="en" sz="1100">
                <a:solidFill>
                  <a:srgbClr val="0000FF"/>
                </a:solidFill>
                <a:latin typeface="Calibri"/>
                <a:ea typeface="Calibri"/>
                <a:cs typeface="Calibri"/>
                <a:sym typeface="Calibri"/>
              </a:rPr>
              <a:t>cp_dose: dose(D1 and D2)</a:t>
            </a:r>
            <a:endParaRPr sz="1100">
              <a:solidFill>
                <a:srgbClr val="0000FF"/>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500550" y="41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Train_drug.csv</a:t>
            </a:r>
            <a:endParaRPr sz="2600"/>
          </a:p>
          <a:p>
            <a:pPr indent="0" lvl="0" marL="0" rtl="0" algn="l">
              <a:spcBef>
                <a:spcPts val="0"/>
              </a:spcBef>
              <a:spcAft>
                <a:spcPts val="0"/>
              </a:spcAft>
              <a:buNone/>
            </a:pPr>
            <a:r>
              <a:t/>
            </a:r>
            <a:endParaRPr/>
          </a:p>
        </p:txBody>
      </p:sp>
      <p:sp>
        <p:nvSpPr>
          <p:cNvPr id="197" name="Google Shape;197;p33"/>
          <p:cNvSpPr txBox="1"/>
          <p:nvPr>
            <p:ph idx="1" type="body"/>
          </p:nvPr>
        </p:nvSpPr>
        <p:spPr>
          <a:xfrm>
            <a:off x="3131500" y="1628438"/>
            <a:ext cx="5544300" cy="21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of 23814 entries (for training set only)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sig_id represents one type of drug</a:t>
            </a:r>
            <a:endParaRPr/>
          </a:p>
          <a:p>
            <a:pPr indent="0" lvl="0" marL="0" rtl="0" algn="l">
              <a:spcBef>
                <a:spcPts val="0"/>
              </a:spcBef>
              <a:spcAft>
                <a:spcPts val="0"/>
              </a:spcAft>
              <a:buNone/>
            </a:pPr>
            <a:r>
              <a:t/>
            </a:r>
            <a:endParaRPr/>
          </a:p>
        </p:txBody>
      </p:sp>
      <p:sp>
        <p:nvSpPr>
          <p:cNvPr id="198" name="Google Shape;198;p33"/>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9" name="Google Shape;199;p33"/>
          <p:cNvPicPr preferRelativeResize="0"/>
          <p:nvPr/>
        </p:nvPicPr>
        <p:blipFill>
          <a:blip r:embed="rId3">
            <a:alphaModFix/>
          </a:blip>
          <a:stretch>
            <a:fillRect/>
          </a:stretch>
        </p:blipFill>
        <p:spPr>
          <a:xfrm>
            <a:off x="849000" y="1088200"/>
            <a:ext cx="1757950" cy="3349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43025" y="484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Train_features.csv</a:t>
            </a:r>
            <a:endParaRPr sz="2600"/>
          </a:p>
        </p:txBody>
      </p:sp>
      <p:sp>
        <p:nvSpPr>
          <p:cNvPr id="205" name="Google Shape;205;p34"/>
          <p:cNvSpPr txBox="1"/>
          <p:nvPr>
            <p:ph idx="12" type="sldNum"/>
          </p:nvPr>
        </p:nvSpPr>
        <p:spPr>
          <a:xfrm>
            <a:off x="8472457"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06" name="Google Shape;206;p34"/>
          <p:cNvPicPr preferRelativeResize="0"/>
          <p:nvPr/>
        </p:nvPicPr>
        <p:blipFill>
          <a:blip r:embed="rId3">
            <a:alphaModFix/>
          </a:blip>
          <a:stretch>
            <a:fillRect/>
          </a:stretch>
        </p:blipFill>
        <p:spPr>
          <a:xfrm>
            <a:off x="300213" y="1187275"/>
            <a:ext cx="8606225" cy="3164124"/>
          </a:xfrm>
          <a:prstGeom prst="rect">
            <a:avLst/>
          </a:prstGeom>
          <a:noFill/>
          <a:ln>
            <a:noFill/>
          </a:ln>
        </p:spPr>
      </p:pic>
      <p:sp>
        <p:nvSpPr>
          <p:cNvPr id="207" name="Google Shape;207;p34"/>
          <p:cNvSpPr txBox="1"/>
          <p:nvPr/>
        </p:nvSpPr>
        <p:spPr>
          <a:xfrm>
            <a:off x="2019825" y="1150825"/>
            <a:ext cx="607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alibri"/>
                <a:ea typeface="Calibri"/>
                <a:cs typeface="Calibri"/>
                <a:sym typeface="Calibri"/>
              </a:rPr>
              <a:t>Same layout as test_features.csv, except that we have 23814 entries for training</a:t>
            </a:r>
            <a:endParaRPr>
              <a:solidFill>
                <a:srgbClr val="0000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